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4" r:id="rId4"/>
    <p:sldId id="262" r:id="rId5"/>
    <p:sldId id="263" r:id="rId6"/>
    <p:sldId id="265" r:id="rId7"/>
    <p:sldId id="266" r:id="rId8"/>
    <p:sldId id="267" r:id="rId9"/>
    <p:sldId id="268" r:id="rId10"/>
    <p:sldId id="270" r:id="rId11"/>
    <p:sldId id="276" r:id="rId12"/>
    <p:sldId id="275" r:id="rId13"/>
    <p:sldId id="269" r:id="rId14"/>
    <p:sldId id="278" r:id="rId15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A7CD"/>
    <a:srgbClr val="C6D6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59" d="100"/>
          <a:sy n="59" d="100"/>
        </p:scale>
        <p:origin x="736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957C5-2358-42BF-AD37-2802CF7CB8A4}" type="datetimeFigureOut">
              <a:rPr lang="it-IT" smtClean="0"/>
              <a:t>15/01/2019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1FB8B-D81F-46F7-8E81-FC0E8ED50D8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067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81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53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96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16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05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42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2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63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7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7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4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4B567-35AE-974F-A9DE-3CDDE0EBEF3A}" type="datetimeFigureOut">
              <a:t>15/01/2019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8ABD-2F21-DD46-81C8-98D00FE55D8F}" type="slidenum"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86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asure-gnss.eu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e.scar.org/" TargetMode="External"/><Relationship Id="rId3" Type="http://schemas.openxmlformats.org/officeDocument/2006/relationships/image" Target="../media/image33.png"/><Relationship Id="rId7" Type="http://schemas.openxmlformats.org/officeDocument/2006/relationships/image" Target="../media/image3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11" Type="http://schemas.openxmlformats.org/officeDocument/2006/relationships/image" Target="../media/image2.png"/><Relationship Id="rId5" Type="http://schemas.openxmlformats.org/officeDocument/2006/relationships/image" Target="../media/image35.png"/><Relationship Id="rId10" Type="http://schemas.openxmlformats.org/officeDocument/2006/relationships/hyperlink" Target="http://www.ips.telespazio.com/" TargetMode="External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c.europa.eu/research/mariecurieactions/about/european-researchers-night_en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ingvambiente.com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wmf"/><Relationship Id="rId18" Type="http://schemas.openxmlformats.org/officeDocument/2006/relationships/image" Target="../media/image2.png"/><Relationship Id="rId3" Type="http://schemas.microsoft.com/office/2007/relationships/media" Target="../media/media2.avi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microsoft.com/office/2007/relationships/media" Target="../media/media1.avi"/><Relationship Id="rId16" Type="http://schemas.openxmlformats.org/officeDocument/2006/relationships/image" Target="../media/image16.png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19.jpeg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3.jpeg"/><Relationship Id="rId5" Type="http://schemas.openxmlformats.org/officeDocument/2006/relationships/hyperlink" Target="http://www.spaceweather.it/" TargetMode="External"/><Relationship Id="rId15" Type="http://schemas.openxmlformats.org/officeDocument/2006/relationships/image" Target="../media/image2.png"/><Relationship Id="rId10" Type="http://schemas.openxmlformats.org/officeDocument/2006/relationships/image" Target="../media/image22.jpeg"/><Relationship Id="rId4" Type="http://schemas.openxmlformats.org/officeDocument/2006/relationships/hyperlink" Target="http://www.eswua.ingv.it/" TargetMode="External"/><Relationship Id="rId9" Type="http://schemas.microsoft.com/office/2007/relationships/hdphoto" Target="../media/hdphoto2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5" y="3539191"/>
            <a:ext cx="1206532" cy="96785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12001" y="3850116"/>
            <a:ext cx="18601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The GENIUS Team</a:t>
            </a:r>
          </a:p>
          <a:p>
            <a:r>
              <a:rPr lang="it-IT" i="1" dirty="0" smtClean="0"/>
              <a:t>Luca Spogli (PI)</a:t>
            </a:r>
          </a:p>
          <a:p>
            <a:r>
              <a:rPr lang="it-IT" i="1" dirty="0" smtClean="0"/>
              <a:t>Ingrid </a:t>
            </a:r>
            <a:r>
              <a:rPr lang="it-IT" i="1" dirty="0" err="1" smtClean="0"/>
              <a:t>Hunstad</a:t>
            </a:r>
            <a:r>
              <a:rPr lang="it-IT" i="1" dirty="0" smtClean="0"/>
              <a:t> </a:t>
            </a:r>
          </a:p>
          <a:p>
            <a:r>
              <a:rPr lang="it-IT" i="1" dirty="0" smtClean="0"/>
              <a:t>Claudio Cesaroni</a:t>
            </a:r>
          </a:p>
          <a:p>
            <a:r>
              <a:rPr lang="it-IT" i="1" dirty="0" smtClean="0"/>
              <a:t>Lucilla Alfonsi</a:t>
            </a:r>
          </a:p>
          <a:p>
            <a:r>
              <a:rPr lang="it-IT" i="1" dirty="0" smtClean="0"/>
              <a:t>Vincenzo Romano</a:t>
            </a:r>
            <a:endParaRPr lang="it-IT" i="1" dirty="0"/>
          </a:p>
        </p:txBody>
      </p:sp>
      <p:pic>
        <p:nvPicPr>
          <p:cNvPr id="1026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0" y="4680323"/>
            <a:ext cx="1461723" cy="85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7112001" y="5729907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56A7CD"/>
                </a:solidFill>
              </a:rPr>
              <a:t>luca.spogli@ingv.it</a:t>
            </a:r>
          </a:p>
        </p:txBody>
      </p:sp>
      <p:sp>
        <p:nvSpPr>
          <p:cNvPr id="5" name="Rettangolo 4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527423" y="5961201"/>
            <a:ext cx="11128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RiS</a:t>
            </a:r>
            <a:r>
              <a:rPr lang="it-IT" sz="1400" dirty="0"/>
              <a:t>-ID 11174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5"/>
          <a:srcRect l="32121" t="22114" r="26970" b="22186"/>
          <a:stretch/>
        </p:blipFill>
        <p:spPr>
          <a:xfrm>
            <a:off x="863118" y="5634798"/>
            <a:ext cx="997527" cy="96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8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5" y="477062"/>
            <a:ext cx="8013327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International </a:t>
            </a:r>
            <a:r>
              <a:rPr lang="it-IT" sz="3200" dirty="0" err="1" smtClean="0"/>
              <a:t>collaborations</a:t>
            </a:r>
            <a:r>
              <a:rPr lang="it-IT" sz="3200" dirty="0" smtClean="0"/>
              <a:t> and </a:t>
            </a:r>
            <a:r>
              <a:rPr lang="it-IT" sz="3200" dirty="0" err="1" smtClean="0"/>
              <a:t>context</a:t>
            </a:r>
            <a:r>
              <a:rPr lang="it-IT" sz="3200" dirty="0" smtClean="0"/>
              <a:t> (1/2)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228036" y="1491862"/>
            <a:ext cx="8804366" cy="4927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INGV has a long-lasting collaboration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with the group led 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by </a:t>
            </a:r>
            <a:r>
              <a:rPr lang="en-GB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Dr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Jøran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Moen 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(Department of Physics, University of Oslo)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, PI of the 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GCI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Cusp experiment. </a:t>
            </a:r>
            <a:endParaRPr lang="it-IT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INGV has a contract for the housing of the NYA1 receiver with the 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Arctic University of Norway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Tromsø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Geophysical Observatory signed by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Prof.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Chris Hall (Observatory Leader, Faculty of Science and Technology) and John Arne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Opheim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(Director of the Faculty of Science and Technology). </a:t>
            </a:r>
            <a:endParaRPr lang="en-GB" sz="16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INGV’s ISMR in Longyearbyen is hosted in </a:t>
            </a:r>
            <a:r>
              <a:rPr lang="en-GB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Adventdalen,where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 the </a:t>
            </a:r>
            <a:r>
              <a:rPr lang="en-GB" sz="16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Sousy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Svalbard Radar (SSR) is operated by </a:t>
            </a:r>
            <a:r>
              <a:rPr lang="en-GB" sz="1600" b="1" dirty="0" smtClean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University of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Tromsø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Ny-Ålesund, the 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GNSS station NYA1 is kindly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hosted by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Kartverkets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geodetiske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 smtClean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jordobservatorium</a:t>
            </a: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INGV 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participates to the forum established to promote the creation of a new working group of the Atmosphere Research within the 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Ny-Ålesund Science Managers Committee (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NySMAC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Flagship Programme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. The nascent working group is titled “Upper atmosphere studies including aurora studies” (nysmac.npolar.no/research/flagships/atmosphere.html) and is led by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Jean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Lilensten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Institut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Planétologie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et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d'Astrophysique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Grenoble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) and by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Dr.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Linnea </a:t>
            </a:r>
            <a:r>
              <a:rPr lang="en-GB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Andalsvik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Norwegian Mapping Authority</a:t>
            </a:r>
            <a:r>
              <a:rPr lang="en-GB" sz="1600" dirty="0"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it-IT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ea typeface="Calibri" panose="020F0502020204030204" pitchFamily="34" charset="0"/>
              </a:rPr>
              <a:t>The </a:t>
            </a:r>
            <a:r>
              <a:rPr lang="en-GB" sz="1600" dirty="0">
                <a:ea typeface="Calibri" panose="020F0502020204030204" pitchFamily="34" charset="0"/>
              </a:rPr>
              <a:t>GENIUS project will interact also with the 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</a:rPr>
              <a:t>TREASURE (Training </a:t>
            </a:r>
            <a:r>
              <a:rPr lang="en-GB" sz="1600" b="1" dirty="0" err="1">
                <a:solidFill>
                  <a:srgbClr val="56A7CD"/>
                </a:solidFill>
                <a:ea typeface="Calibri" panose="020F0502020204030204" pitchFamily="34" charset="0"/>
              </a:rPr>
              <a:t>REsearch</a:t>
            </a:r>
            <a:r>
              <a:rPr lang="en-GB" sz="1600" b="1" dirty="0">
                <a:solidFill>
                  <a:srgbClr val="56A7CD"/>
                </a:solidFill>
                <a:ea typeface="Calibri" panose="020F0502020204030204" pitchFamily="34" charset="0"/>
              </a:rPr>
              <a:t> and Applications Network to Support the Ultimate Real-Time High Accuracy EGNSS Solution) </a:t>
            </a:r>
            <a:r>
              <a:rPr lang="en-GB" sz="1600" dirty="0">
                <a:ea typeface="Calibri" panose="020F0502020204030204" pitchFamily="34" charset="0"/>
              </a:rPr>
              <a:t>project, a H2020 Marie </a:t>
            </a:r>
            <a:r>
              <a:rPr lang="en-GB" sz="1600" dirty="0" err="1">
                <a:ea typeface="Calibri" panose="020F0502020204030204" pitchFamily="34" charset="0"/>
              </a:rPr>
              <a:t>Skłodowska</a:t>
            </a:r>
            <a:r>
              <a:rPr lang="en-GB" sz="1600" dirty="0">
                <a:ea typeface="Calibri" panose="020F0502020204030204" pitchFamily="34" charset="0"/>
              </a:rPr>
              <a:t>-Curie Innovative Training Network (</a:t>
            </a:r>
            <a:r>
              <a:rPr lang="en-GB" sz="1600" dirty="0" smtClean="0">
                <a:ea typeface="Calibri" panose="020F0502020204030204" pitchFamily="34" charset="0"/>
                <a:hlinkClick r:id="rId3"/>
              </a:rPr>
              <a:t>www.treasure-gnss.eu</a:t>
            </a:r>
            <a:r>
              <a:rPr lang="en-GB" sz="1600" dirty="0">
                <a:ea typeface="Calibri" panose="020F0502020204030204" pitchFamily="34" charset="0"/>
              </a:rPr>
              <a:t>)</a:t>
            </a:r>
            <a:r>
              <a:rPr lang="en-GB" sz="1600" dirty="0" smtClean="0">
                <a:ea typeface="Calibri" panose="020F0502020204030204" pitchFamily="34" charset="0"/>
              </a:rPr>
              <a:t>. </a:t>
            </a:r>
            <a:endParaRPr lang="en-GB" sz="1600" dirty="0" smtClean="0">
              <a:ea typeface="Calibri" panose="020F0502020204030204" pitchFamily="34" charset="0"/>
            </a:endParaRPr>
          </a:p>
          <a:p>
            <a:endParaRPr lang="it-IT" sz="1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5" y="477062"/>
            <a:ext cx="8013327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International </a:t>
            </a:r>
            <a:r>
              <a:rPr lang="it-IT" sz="3200" dirty="0" err="1" smtClean="0"/>
              <a:t>collaborations</a:t>
            </a:r>
            <a:r>
              <a:rPr lang="it-IT" sz="3200" dirty="0" smtClean="0"/>
              <a:t> and </a:t>
            </a:r>
            <a:r>
              <a:rPr lang="it-IT" sz="3200" dirty="0" err="1" smtClean="0"/>
              <a:t>context</a:t>
            </a:r>
            <a:r>
              <a:rPr lang="it-IT" sz="3200" dirty="0" smtClean="0"/>
              <a:t> (2/2)</a:t>
            </a:r>
            <a:endParaRPr lang="it-IT" sz="3200" dirty="0"/>
          </a:p>
          <a:p>
            <a:endParaRPr lang="it-IT" sz="32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43" y="1456761"/>
            <a:ext cx="629873" cy="618626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39643" y="2122585"/>
            <a:ext cx="89075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Italy (INGV) leads the SCAR expert group called </a:t>
            </a:r>
            <a:r>
              <a:rPr lang="en-GB" sz="1400" b="1" dirty="0">
                <a:solidFill>
                  <a:srgbClr val="56A7CD"/>
                </a:solidFill>
              </a:rPr>
              <a:t>GRAPE (GNSS Research and Application for Polar Environment)</a:t>
            </a:r>
            <a:r>
              <a:rPr lang="en-GB" sz="1400" dirty="0"/>
              <a:t>. GRAPE is a joint </a:t>
            </a:r>
            <a:r>
              <a:rPr lang="en-GB" sz="1400" dirty="0" err="1"/>
              <a:t>GeoSciences</a:t>
            </a:r>
            <a:r>
              <a:rPr lang="en-GB" sz="1400" dirty="0"/>
              <a:t> and Physical Sciences Expert Group lasting from 2012 to 2018. Eleven countries are involved. </a:t>
            </a:r>
            <a:endParaRPr lang="en-GB" sz="1400" dirty="0" smtClean="0"/>
          </a:p>
          <a:p>
            <a:r>
              <a:rPr lang="en-GB" sz="1400" dirty="0" smtClean="0"/>
              <a:t>PI</a:t>
            </a:r>
            <a:r>
              <a:rPr lang="en-GB" sz="1400" dirty="0" smtClean="0"/>
              <a:t>: </a:t>
            </a:r>
            <a:r>
              <a:rPr lang="en-GB" sz="1400" i="1" dirty="0" smtClean="0"/>
              <a:t>Giorgiana De Franceschi </a:t>
            </a:r>
            <a:r>
              <a:rPr lang="en-GB" sz="1400" dirty="0" smtClean="0"/>
              <a:t>– INGV</a:t>
            </a:r>
          </a:p>
          <a:p>
            <a:endParaRPr lang="en-GB" sz="1400" dirty="0"/>
          </a:p>
          <a:p>
            <a:r>
              <a:rPr lang="en-US" sz="1400" b="1" dirty="0">
                <a:solidFill>
                  <a:srgbClr val="56A7CD"/>
                </a:solidFill>
              </a:rPr>
              <a:t>RESOURCE (Radio Sciences Research on </a:t>
            </a:r>
            <a:r>
              <a:rPr lang="en-US" sz="1400" b="1" dirty="0" err="1">
                <a:solidFill>
                  <a:srgbClr val="56A7CD"/>
                </a:solidFill>
              </a:rPr>
              <a:t>AntarctiC</a:t>
            </a:r>
            <a:r>
              <a:rPr lang="en-US" sz="1400" b="1" dirty="0">
                <a:solidFill>
                  <a:srgbClr val="56A7CD"/>
                </a:solidFill>
              </a:rPr>
              <a:t> </a:t>
            </a:r>
            <a:r>
              <a:rPr lang="en-US" sz="1400" b="1" dirty="0" err="1">
                <a:solidFill>
                  <a:srgbClr val="56A7CD"/>
                </a:solidFill>
              </a:rPr>
              <a:t>AtmospherE</a:t>
            </a:r>
            <a:r>
              <a:rPr lang="en-US" sz="1400" b="1" dirty="0">
                <a:solidFill>
                  <a:srgbClr val="56A7CD"/>
                </a:solidFill>
              </a:rPr>
              <a:t>)</a:t>
            </a:r>
            <a:r>
              <a:rPr lang="en-US" sz="1400" dirty="0"/>
              <a:t> </a:t>
            </a:r>
            <a:r>
              <a:rPr lang="en-US" sz="1400" dirty="0" smtClean="0"/>
              <a:t>is a proposed scientific </a:t>
            </a:r>
            <a:r>
              <a:rPr lang="en-US" sz="1400" dirty="0"/>
              <a:t>research </a:t>
            </a:r>
            <a:r>
              <a:rPr lang="en-US" sz="1400" dirty="0" err="1" smtClean="0"/>
              <a:t>programme</a:t>
            </a:r>
            <a:r>
              <a:rPr lang="en-US" sz="1400" dirty="0" smtClean="0"/>
              <a:t>. Investigation of the </a:t>
            </a:r>
            <a:r>
              <a:rPr lang="en-US" sz="1400" dirty="0"/>
              <a:t>atmosphere by means of radio </a:t>
            </a:r>
            <a:r>
              <a:rPr lang="en-US" sz="1400" dirty="0" smtClean="0"/>
              <a:t>observation. Remove </a:t>
            </a:r>
            <a:r>
              <a:rPr lang="en-US" sz="1400" dirty="0"/>
              <a:t>or to </a:t>
            </a:r>
            <a:r>
              <a:rPr lang="en-US" sz="1400" dirty="0" smtClean="0"/>
              <a:t>mitig</a:t>
            </a:r>
            <a:r>
              <a:rPr lang="en-US" sz="1400" dirty="0"/>
              <a:t>a</a:t>
            </a:r>
            <a:r>
              <a:rPr lang="en-US" sz="1400" dirty="0" smtClean="0"/>
              <a:t>te </a:t>
            </a:r>
            <a:r>
              <a:rPr lang="en-US" sz="1400" dirty="0"/>
              <a:t>the atmospheric noise from their radio measurements. </a:t>
            </a:r>
            <a:r>
              <a:rPr lang="en-US" sz="1400" dirty="0" smtClean="0"/>
              <a:t>PI</a:t>
            </a:r>
            <a:r>
              <a:rPr lang="en-US" sz="1400" dirty="0" smtClean="0"/>
              <a:t>: </a:t>
            </a:r>
            <a:r>
              <a:rPr lang="en-US" sz="1400" i="1" dirty="0" smtClean="0"/>
              <a:t>Lucilla Alfonsi </a:t>
            </a:r>
            <a:r>
              <a:rPr lang="en-US" sz="1400" dirty="0" smtClean="0"/>
              <a:t>(INGV) and </a:t>
            </a:r>
            <a:r>
              <a:rPr lang="en-US" sz="1400" i="1" dirty="0" smtClean="0"/>
              <a:t>Nicolas </a:t>
            </a:r>
            <a:r>
              <a:rPr lang="en-US" sz="1400" i="1" dirty="0" err="1" smtClean="0"/>
              <a:t>Bergeot</a:t>
            </a:r>
            <a:r>
              <a:rPr lang="en-US" sz="1400" i="1" dirty="0" smtClean="0"/>
              <a:t> </a:t>
            </a:r>
            <a:r>
              <a:rPr lang="en-US" sz="1400" dirty="0" smtClean="0"/>
              <a:t>(ROB).</a:t>
            </a:r>
            <a:endParaRPr lang="en-GB" sz="1400" dirty="0"/>
          </a:p>
        </p:txBody>
      </p:sp>
      <p:pic>
        <p:nvPicPr>
          <p:cNvPr id="13" name="Picture 4" descr="http://ionos.ingv.it/grape/images/logo_grap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2132" y="1526925"/>
            <a:ext cx="893096" cy="49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ttangolo 13"/>
          <p:cNvSpPr/>
          <p:nvPr/>
        </p:nvSpPr>
        <p:spPr>
          <a:xfrm>
            <a:off x="1669868" y="1588033"/>
            <a:ext cx="58484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INGV </a:t>
            </a:r>
            <a:r>
              <a:rPr lang="it-IT" altLang="en-US" sz="1600" b="1" dirty="0" err="1">
                <a:solidFill>
                  <a:srgbClr val="56A7CD"/>
                </a:solidFill>
                <a:latin typeface="Avenir Black"/>
                <a:cs typeface="Avenir Black"/>
              </a:rPr>
              <a:t>at</a:t>
            </a:r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 SCAR </a:t>
            </a:r>
            <a:r>
              <a:rPr lang="it-IT" altLang="en-US" sz="1600" b="1" dirty="0" err="1">
                <a:solidFill>
                  <a:srgbClr val="56A7CD"/>
                </a:solidFill>
                <a:latin typeface="Avenir Black"/>
                <a:cs typeface="Avenir Black"/>
              </a:rPr>
              <a:t>Scientific</a:t>
            </a:r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 </a:t>
            </a:r>
            <a:r>
              <a:rPr lang="it-IT" altLang="en-US" sz="1600" b="1" dirty="0" err="1">
                <a:solidFill>
                  <a:srgbClr val="56A7CD"/>
                </a:solidFill>
                <a:latin typeface="Avenir Black"/>
                <a:cs typeface="Avenir Black"/>
              </a:rPr>
              <a:t>Committe</a:t>
            </a:r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 for </a:t>
            </a:r>
            <a:r>
              <a:rPr lang="it-IT" altLang="en-US" sz="1600" b="1" dirty="0" err="1">
                <a:solidFill>
                  <a:srgbClr val="56A7CD"/>
                </a:solidFill>
                <a:latin typeface="Avenir Black"/>
                <a:cs typeface="Avenir Black"/>
              </a:rPr>
              <a:t>Antarctic</a:t>
            </a:r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 </a:t>
            </a:r>
            <a:r>
              <a:rPr lang="it-IT" altLang="en-US" sz="1600" b="1" dirty="0" err="1">
                <a:solidFill>
                  <a:srgbClr val="56A7CD"/>
                </a:solidFill>
                <a:latin typeface="Avenir Black"/>
                <a:cs typeface="Avenir Black"/>
              </a:rPr>
              <a:t>Research</a:t>
            </a:r>
            <a:r>
              <a:rPr lang="it-IT" altLang="en-US" sz="1600" b="1" dirty="0">
                <a:solidFill>
                  <a:srgbClr val="56A7CD"/>
                </a:solidFill>
                <a:latin typeface="Avenir Black"/>
                <a:cs typeface="Avenir Black"/>
              </a:rPr>
              <a:t> </a:t>
            </a:r>
            <a:endParaRPr lang="en-GB" sz="1600" dirty="0">
              <a:solidFill>
                <a:srgbClr val="56A7CD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-6490" y="4289882"/>
            <a:ext cx="77832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smtClean="0">
                <a:latin typeface="+mj-lt"/>
              </a:rPr>
              <a:t>INGV, in collaboration with ENAC (the Italian Civil Aviation Authority), is member of an European consortium (leader: Finnish Met Institute) to be one of the </a:t>
            </a:r>
            <a:r>
              <a:rPr lang="fr-CH" sz="1400" dirty="0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global </a:t>
            </a:r>
            <a:r>
              <a:rPr lang="fr-CH" sz="1400" dirty="0" err="1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space</a:t>
            </a:r>
            <a:r>
              <a:rPr lang="fr-CH" sz="1400" dirty="0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weather</a:t>
            </a:r>
            <a:r>
              <a:rPr lang="fr-CH" sz="1400" dirty="0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fr-CH" sz="1400" dirty="0" err="1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centers</a:t>
            </a:r>
            <a:r>
              <a:rPr lang="fr-CH" sz="1400" dirty="0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GB" sz="1400" dirty="0" smtClean="0">
                <a:latin typeface="+mj-lt"/>
                <a:ea typeface="SimSun" panose="02010600030101010101" pitchFamily="2" charset="-122"/>
                <a:cs typeface="Arial" panose="020B0604020202020204" pitchFamily="34" charset="0"/>
              </a:rPr>
              <a:t>providing support to ICAO for international air navigation</a:t>
            </a:r>
            <a:endParaRPr lang="en-GB" sz="1400" dirty="0"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2" y="3828949"/>
            <a:ext cx="1146887" cy="41428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 rotWithShape="1">
          <a:blip r:embed="rId6"/>
          <a:srcRect r="750" b="31386"/>
          <a:stretch/>
        </p:blipFill>
        <p:spPr>
          <a:xfrm>
            <a:off x="7582098" y="3736485"/>
            <a:ext cx="1451600" cy="137432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8" name="Rettangolo 17"/>
          <p:cNvSpPr/>
          <p:nvPr/>
        </p:nvSpPr>
        <p:spPr>
          <a:xfrm>
            <a:off x="2917590" y="3778147"/>
            <a:ext cx="29333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altLang="en-US" sz="1600" b="1" dirty="0">
                <a:solidFill>
                  <a:srgbClr val="56A7CD"/>
                </a:solidFill>
                <a:cs typeface="Avenir Black"/>
              </a:rPr>
              <a:t>INGV (and </a:t>
            </a:r>
            <a:r>
              <a:rPr lang="it-IT" altLang="en-US" sz="1600" b="1" dirty="0" err="1">
                <a:solidFill>
                  <a:srgbClr val="56A7CD"/>
                </a:solidFill>
                <a:cs typeface="Avenir Black"/>
              </a:rPr>
              <a:t>Italy</a:t>
            </a:r>
            <a:r>
              <a:rPr lang="it-IT" altLang="en-US" sz="1600" b="1" dirty="0">
                <a:solidFill>
                  <a:srgbClr val="56A7CD"/>
                </a:solidFill>
                <a:cs typeface="Avenir Black"/>
              </a:rPr>
              <a:t>) </a:t>
            </a:r>
            <a:r>
              <a:rPr lang="it-IT" altLang="en-US" sz="1600" b="1" dirty="0" err="1">
                <a:solidFill>
                  <a:srgbClr val="56A7CD"/>
                </a:solidFill>
                <a:cs typeface="Avenir Black"/>
              </a:rPr>
              <a:t>at</a:t>
            </a:r>
            <a:r>
              <a:rPr lang="it-IT" altLang="en-US" sz="1600" b="1" dirty="0">
                <a:solidFill>
                  <a:srgbClr val="56A7CD"/>
                </a:solidFill>
                <a:cs typeface="Avenir Black"/>
              </a:rPr>
              <a:t> ICAO</a:t>
            </a:r>
          </a:p>
          <a:p>
            <a:pPr algn="ctr"/>
            <a:r>
              <a:rPr lang="it-IT" sz="1600" b="1" dirty="0">
                <a:solidFill>
                  <a:srgbClr val="56A7CD"/>
                </a:solidFill>
              </a:rPr>
              <a:t>PECASUS</a:t>
            </a:r>
            <a:endParaRPr lang="en-GB" sz="1600" dirty="0">
              <a:solidFill>
                <a:srgbClr val="56A7CD"/>
              </a:solidFill>
            </a:endParaRPr>
          </a:p>
        </p:txBody>
      </p:sp>
      <p:pic>
        <p:nvPicPr>
          <p:cNvPr id="19" name="Picture 2" descr="ENAC - Ente Nazionale per l'Aviazione Civi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23" y="3793737"/>
            <a:ext cx="1047464" cy="51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143933" y="1915544"/>
            <a:ext cx="19032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8"/>
              </a:rPr>
              <a:t>http://www.grape.scar.org/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2834496" y="5157172"/>
            <a:ext cx="31441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600" b="1" dirty="0">
                <a:solidFill>
                  <a:srgbClr val="56A7CD"/>
                </a:solidFill>
              </a:rPr>
              <a:t>IPS </a:t>
            </a:r>
            <a:r>
              <a:rPr lang="en-GB" sz="1600" b="1" dirty="0" smtClean="0">
                <a:solidFill>
                  <a:srgbClr val="56A7CD"/>
                </a:solidFill>
              </a:rPr>
              <a:t>- Ionosphere </a:t>
            </a:r>
            <a:r>
              <a:rPr lang="en-GB" sz="1600" b="1" dirty="0">
                <a:solidFill>
                  <a:srgbClr val="56A7CD"/>
                </a:solidFill>
              </a:rPr>
              <a:t>Prediction Service</a:t>
            </a:r>
            <a:endParaRPr lang="it-IT" sz="1600" b="1" dirty="0">
              <a:solidFill>
                <a:srgbClr val="56A7CD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-6491" y="5542378"/>
            <a:ext cx="75885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Ionosphere Prediction Service (IPS) is a project funded by EU </a:t>
            </a:r>
            <a:r>
              <a:rPr lang="en-GB" sz="1400" dirty="0" smtClean="0"/>
              <a:t>Commission led </a:t>
            </a:r>
            <a:r>
              <a:rPr lang="en-GB" sz="1400" dirty="0"/>
              <a:t>by Telespazio (</a:t>
            </a:r>
            <a:r>
              <a:rPr lang="en-GB" sz="1400" dirty="0" smtClean="0"/>
              <a:t>IT). Prototype </a:t>
            </a:r>
            <a:r>
              <a:rPr lang="en-GB" sz="1400" dirty="0"/>
              <a:t>capable to  provide several alert and forecasting ionospheric products addressed to GNSS users and Service </a:t>
            </a:r>
            <a:r>
              <a:rPr lang="en-GB" sz="1400" dirty="0" smtClean="0"/>
              <a:t>Providers.</a:t>
            </a:r>
            <a:endParaRPr lang="en-GB" sz="14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8241" y="5275127"/>
            <a:ext cx="1449802" cy="992778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5786508" y="6073170"/>
            <a:ext cx="1731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hlinkClick r:id="rId10"/>
              </a:rPr>
              <a:t>www.ips.telespazio.com</a:t>
            </a:r>
            <a:r>
              <a:rPr lang="en-US" sz="1200" dirty="0" smtClean="0"/>
              <a:t> </a:t>
            </a:r>
            <a:endParaRPr lang="it-IT" sz="1200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  <p:bldP spid="3" grpId="0"/>
      <p:bldP spid="20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Training </a:t>
            </a:r>
            <a:r>
              <a:rPr lang="en-US" sz="3200" dirty="0"/>
              <a:t>of young scientists/Public outreach</a:t>
            </a:r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267465" y="1813428"/>
            <a:ext cx="8672677" cy="4165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300"/>
              </a:spcAft>
            </a:pP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INGV Researchers are lecturers of the </a:t>
            </a:r>
            <a:endParaRPr lang="en-GB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Space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Weather PhD Course at Roma Tre 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Master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Course on Telecommunication at </a:t>
            </a:r>
            <a:r>
              <a:rPr lang="en-GB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Politecnico</a:t>
            </a:r>
            <a:endParaRPr lang="en-GB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Masters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Sustainable Development, Resources Geopolitics and Arctic Studies at the Italian Society for International Organization. </a:t>
            </a:r>
            <a:endParaRPr lang="en-GB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Summer </a:t>
            </a:r>
            <a:r>
              <a:rPr lang="en-GB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schools related to Sun-Earth relationships and Space weather. </a:t>
            </a:r>
            <a:endParaRPr lang="en-GB" sz="20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PhD students with secondments in </a:t>
            </a:r>
            <a:r>
              <a:rPr lang="en-GB" sz="20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UiO</a:t>
            </a:r>
            <a:r>
              <a:rPr lang="en-GB" sz="20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300"/>
              </a:spcAft>
            </a:pPr>
            <a:endParaRPr lang="it-IT"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000" dirty="0">
                <a:latin typeface="+mj-lt"/>
                <a:ea typeface="Calibri" panose="020F0502020204030204" pitchFamily="34" charset="0"/>
              </a:rPr>
              <a:t>INGV is involved in the outreach activities of the</a:t>
            </a:r>
            <a:r>
              <a:rPr lang="en-GB" sz="2000" b="1" dirty="0">
                <a:latin typeface="+mj-lt"/>
                <a:ea typeface="Calibri" panose="020F0502020204030204" pitchFamily="34" charset="0"/>
              </a:rPr>
              <a:t> European Researchers Night  </a:t>
            </a:r>
            <a:r>
              <a:rPr lang="en-GB" sz="2000" dirty="0">
                <a:latin typeface="+mj-lt"/>
                <a:ea typeface="Calibri" panose="020F0502020204030204" pitchFamily="34" charset="0"/>
              </a:rPr>
              <a:t>and the outcome of the GENIUS project will be disseminated in the events organised by INGV in such framework.</a:t>
            </a:r>
            <a:r>
              <a:rPr lang="it-IT" sz="2000" dirty="0">
                <a:latin typeface="+mj-lt"/>
              </a:rPr>
              <a:t> </a:t>
            </a:r>
            <a:endParaRPr lang="it-IT" sz="2000" dirty="0" smtClean="0">
              <a:latin typeface="+mj-lt"/>
            </a:endParaRPr>
          </a:p>
          <a:p>
            <a:pPr>
              <a:spcAft>
                <a:spcPts val="0"/>
              </a:spcAft>
            </a:pPr>
            <a:r>
              <a:rPr lang="it-IT" u="sng" dirty="0" smtClean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</a:t>
            </a:r>
            <a:r>
              <a:rPr lang="it-IT" u="sng" dirty="0">
                <a:solidFill>
                  <a:srgbClr val="0563C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://ec.europa.eu/research/mariecurieactions/about/european-researchers-night_en</a:t>
            </a:r>
            <a:endParaRPr lang="it-IT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5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9182" y="2769990"/>
            <a:ext cx="2057964" cy="57270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05" y="1170917"/>
            <a:ext cx="3219394" cy="5061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6836166" y="1967711"/>
            <a:ext cx="209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Blog INGV Ambiente</a:t>
            </a:r>
            <a:endParaRPr lang="it-IT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7" b="-317"/>
          <a:stretch/>
        </p:blipFill>
        <p:spPr>
          <a:xfrm>
            <a:off x="3681042" y="1579567"/>
            <a:ext cx="2690812" cy="4244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8331" y="4910239"/>
            <a:ext cx="1115105" cy="111510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6583172" y="2292536"/>
            <a:ext cx="2736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8"/>
              </a:rPr>
              <a:t>https://</a:t>
            </a:r>
            <a:r>
              <a:rPr lang="it-IT" dirty="0" smtClean="0">
                <a:hlinkClick r:id="rId8"/>
              </a:rPr>
              <a:t>ingvambiente.com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259815" y="477062"/>
            <a:ext cx="8013327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Training of young scientists/Public outreach</a:t>
            </a:r>
            <a:endParaRPr lang="it-IT" sz="3200" dirty="0"/>
          </a:p>
          <a:p>
            <a:endParaRPr lang="it-IT" sz="3200" dirty="0"/>
          </a:p>
          <a:p>
            <a:endParaRPr lang="it-IT" sz="3200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0329" y="4910239"/>
            <a:ext cx="1115105" cy="1115105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332" y="3701846"/>
            <a:ext cx="1181998" cy="117674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0329" y="3649901"/>
            <a:ext cx="1213670" cy="121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259816" y="422580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Many</a:t>
            </a:r>
            <a:r>
              <a:rPr lang="it-IT" sz="3200" dirty="0" smtClean="0"/>
              <a:t> </a:t>
            </a:r>
            <a:r>
              <a:rPr lang="it-IT" sz="3200" dirty="0" err="1" smtClean="0"/>
              <a:t>thanks</a:t>
            </a:r>
            <a:r>
              <a:rPr lang="it-IT" sz="3200" dirty="0" smtClean="0"/>
              <a:t> for </a:t>
            </a:r>
            <a:r>
              <a:rPr lang="it-IT" sz="3200" dirty="0" err="1" smtClean="0"/>
              <a:t>your</a:t>
            </a:r>
            <a:r>
              <a:rPr lang="it-IT" sz="3200" dirty="0" smtClean="0"/>
              <a:t> </a:t>
            </a:r>
            <a:r>
              <a:rPr lang="it-IT" sz="3200" dirty="0" err="1" smtClean="0"/>
              <a:t>attention</a:t>
            </a:r>
            <a:r>
              <a:rPr lang="it-IT" sz="3200" dirty="0" smtClean="0"/>
              <a:t>!</a:t>
            </a:r>
            <a:endParaRPr lang="it-IT" sz="3200" dirty="0"/>
          </a:p>
          <a:p>
            <a:endParaRPr lang="it-IT" sz="3200" dirty="0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000" y="1924891"/>
            <a:ext cx="5082146" cy="3245824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16" y="2186549"/>
            <a:ext cx="3500450" cy="2625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4044234" y="5252611"/>
            <a:ext cx="422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Aurora over Dirigibile Italia Station – 10 </a:t>
            </a:r>
            <a:r>
              <a:rPr lang="it-IT" dirty="0" err="1" smtClean="0"/>
              <a:t>Jan</a:t>
            </a:r>
            <a:endParaRPr lang="it-IT" dirty="0"/>
          </a:p>
        </p:txBody>
      </p:sp>
      <p:sp>
        <p:nvSpPr>
          <p:cNvPr id="25" name="Rettangolo 24"/>
          <p:cNvSpPr/>
          <p:nvPr/>
        </p:nvSpPr>
        <p:spPr>
          <a:xfrm>
            <a:off x="259816" y="6165503"/>
            <a:ext cx="3285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thanks</a:t>
            </a:r>
            <a:r>
              <a:rPr lang="it-IT" dirty="0" smtClean="0"/>
              <a:t> to the CNR friends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803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pic>
        <p:nvPicPr>
          <p:cNvPr id="11" name="CM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636" end="3479.4"/>
                  <p14:fade in="1000" out="1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15270"/>
            <a:ext cx="3388759" cy="1906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penFieldLin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6041" end="1306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8759" y="1615269"/>
            <a:ext cx="3388758" cy="1906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866164" y="1615268"/>
            <a:ext cx="2012587" cy="1881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ttangolo 13"/>
          <p:cNvSpPr/>
          <p:nvPr/>
        </p:nvSpPr>
        <p:spPr>
          <a:xfrm>
            <a:off x="75085" y="1208608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1350" dirty="0"/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dirty="0" err="1" smtClean="0"/>
              <a:t>Scientific</a:t>
            </a:r>
            <a:r>
              <a:rPr lang="it-IT" sz="2700" dirty="0" smtClean="0"/>
              <a:t> background: </a:t>
            </a:r>
            <a:r>
              <a:rPr lang="it-IT" sz="2700" dirty="0" err="1" smtClean="0"/>
              <a:t>studying</a:t>
            </a:r>
            <a:r>
              <a:rPr lang="it-IT" sz="2700" dirty="0" smtClean="0"/>
              <a:t> </a:t>
            </a:r>
            <a:r>
              <a:rPr lang="it-IT" sz="2700" dirty="0"/>
              <a:t>ionospheric </a:t>
            </a:r>
            <a:r>
              <a:rPr lang="it-IT" sz="2700" dirty="0" err="1"/>
              <a:t>irregularities</a:t>
            </a:r>
            <a:r>
              <a:rPr lang="it-IT" sz="2700" dirty="0"/>
              <a:t> with GNSS</a:t>
            </a:r>
          </a:p>
          <a:p>
            <a:endParaRPr lang="it-IT" sz="2700" dirty="0"/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9107" y="3244990"/>
            <a:ext cx="170219" cy="135000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4785" y="3244990"/>
            <a:ext cx="170219" cy="135000"/>
          </a:xfrm>
          <a:prstGeom prst="rect">
            <a:avLst/>
          </a:prstGeom>
        </p:spPr>
      </p:pic>
      <p:pic>
        <p:nvPicPr>
          <p:cNvPr id="18" name="Picture 2" descr="Risultati immagini per university of bath"/>
          <p:cNvPicPr>
            <a:picLocks noChangeAspect="1" noChangeArrowheads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229" y="3244990"/>
            <a:ext cx="305544" cy="10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63635" y="1312199"/>
            <a:ext cx="733117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dirty="0"/>
              <a:t>The formation of ionospheric irregularities at high latitudes is driven by the forcing from the geospace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41450" y="3621166"/>
            <a:ext cx="17824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200" dirty="0"/>
              <a:t>Ionospheric </a:t>
            </a:r>
            <a:r>
              <a:rPr lang="it-IT" sz="1200" dirty="0" err="1"/>
              <a:t>irregularities</a:t>
            </a:r>
            <a:r>
              <a:rPr lang="it-IT" sz="1200" dirty="0"/>
              <a:t>,</a:t>
            </a:r>
          </a:p>
          <a:p>
            <a:pPr algn="ctr"/>
            <a:r>
              <a:rPr lang="it-IT" sz="1200" dirty="0"/>
              <a:t>i.e.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73951" y="4048107"/>
            <a:ext cx="30038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 err="1"/>
              <a:t>Fluctuations</a:t>
            </a:r>
            <a:r>
              <a:rPr lang="it-IT" sz="1200" dirty="0"/>
              <a:t> of ambient </a:t>
            </a:r>
            <a:r>
              <a:rPr lang="it-IT" sz="1200" dirty="0" smtClean="0"/>
              <a:t>electron </a:t>
            </a:r>
            <a:r>
              <a:rPr lang="it-IT" sz="1200" dirty="0" err="1" smtClean="0"/>
              <a:t>density</a:t>
            </a:r>
            <a:r>
              <a:rPr lang="it-IT" sz="1200" dirty="0" smtClean="0"/>
              <a:t> </a:t>
            </a:r>
            <a:r>
              <a:rPr lang="it-IT" sz="1200" dirty="0" err="1" smtClean="0">
                <a:latin typeface="Symbol" panose="05050102010706020507" pitchFamily="18" charset="2"/>
              </a:rPr>
              <a:t>D</a:t>
            </a:r>
            <a:r>
              <a:rPr lang="it-IT" sz="1200" i="1" dirty="0" err="1" smtClean="0"/>
              <a:t>n</a:t>
            </a:r>
            <a:r>
              <a:rPr lang="it-IT" sz="1200" i="1" baseline="-25000" dirty="0" err="1" smtClean="0"/>
              <a:t>e</a:t>
            </a:r>
            <a:r>
              <a:rPr lang="it-IT" sz="1200" dirty="0" smtClean="0"/>
              <a:t> </a:t>
            </a:r>
            <a:endParaRPr lang="it-IT" sz="1200" dirty="0"/>
          </a:p>
        </p:txBody>
      </p:sp>
      <p:sp>
        <p:nvSpPr>
          <p:cNvPr id="23" name="Rettangolo 22"/>
          <p:cNvSpPr/>
          <p:nvPr/>
        </p:nvSpPr>
        <p:spPr>
          <a:xfrm>
            <a:off x="3645438" y="3732239"/>
            <a:ext cx="2406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/>
              <a:t>Diffraction</a:t>
            </a:r>
            <a:r>
              <a:rPr lang="it-IT" sz="1200" dirty="0" smtClean="0"/>
              <a:t> and </a:t>
            </a:r>
            <a:r>
              <a:rPr lang="it-IT" sz="1200" dirty="0" err="1" smtClean="0"/>
              <a:t>refraction</a:t>
            </a:r>
            <a:r>
              <a:rPr lang="it-IT" sz="1200" dirty="0" smtClean="0"/>
              <a:t> of trans-ionospheric </a:t>
            </a:r>
            <a:r>
              <a:rPr lang="it-IT" sz="1200" dirty="0" err="1" smtClean="0"/>
              <a:t>e.m</a:t>
            </a:r>
            <a:r>
              <a:rPr lang="it-IT" sz="1200" dirty="0" smtClean="0"/>
              <a:t>. </a:t>
            </a:r>
            <a:r>
              <a:rPr lang="it-IT" sz="1200" dirty="0" err="1" smtClean="0"/>
              <a:t>waves</a:t>
            </a:r>
            <a:endParaRPr lang="it-IT" sz="1200" i="1" dirty="0"/>
          </a:p>
        </p:txBody>
      </p:sp>
      <p:sp>
        <p:nvSpPr>
          <p:cNvPr id="24" name="Rettangolo 23"/>
          <p:cNvSpPr/>
          <p:nvPr/>
        </p:nvSpPr>
        <p:spPr>
          <a:xfrm>
            <a:off x="6602905" y="3545890"/>
            <a:ext cx="2587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Scintillation</a:t>
            </a:r>
            <a:r>
              <a:rPr lang="it-IT" sz="1200" dirty="0"/>
              <a:t>: </a:t>
            </a:r>
            <a:r>
              <a:rPr lang="it-IT" sz="1200" dirty="0" err="1"/>
              <a:t>phase</a:t>
            </a:r>
            <a:r>
              <a:rPr lang="it-IT" sz="1200" dirty="0"/>
              <a:t> and </a:t>
            </a:r>
            <a:r>
              <a:rPr lang="it-IT" sz="1200" dirty="0" err="1"/>
              <a:t>amplitude</a:t>
            </a:r>
            <a:r>
              <a:rPr lang="it-IT" sz="1200" dirty="0"/>
              <a:t> </a:t>
            </a:r>
            <a:r>
              <a:rPr lang="it-IT" sz="1200" dirty="0" err="1"/>
              <a:t>sudden</a:t>
            </a:r>
            <a:r>
              <a:rPr lang="it-IT" sz="1200" dirty="0"/>
              <a:t> </a:t>
            </a:r>
            <a:r>
              <a:rPr lang="it-IT" sz="1200" dirty="0" err="1"/>
              <a:t>fluctuations</a:t>
            </a:r>
            <a:r>
              <a:rPr lang="it-IT" sz="1200" dirty="0"/>
              <a:t> of the trans-ionospheric </a:t>
            </a:r>
            <a:r>
              <a:rPr lang="it-IT" sz="1200" dirty="0" err="1"/>
              <a:t>e.m</a:t>
            </a:r>
            <a:r>
              <a:rPr lang="it-IT" sz="1200" dirty="0"/>
              <a:t>. </a:t>
            </a:r>
            <a:r>
              <a:rPr lang="it-IT" sz="1200" dirty="0" err="1"/>
              <a:t>wave</a:t>
            </a:r>
            <a:endParaRPr lang="it-IT" sz="12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711516" y="4420317"/>
            <a:ext cx="338170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STUDY </a:t>
            </a:r>
            <a:r>
              <a:rPr lang="it-IT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IONOSPHERIC IRREGULARITIES</a:t>
            </a:r>
            <a:r>
              <a:rPr lang="it-IT" sz="1200" dirty="0" smtClean="0">
                <a:solidFill>
                  <a:prstClr val="black"/>
                </a:solidFill>
              </a:rPr>
              <a:t>:</a:t>
            </a:r>
            <a:endParaRPr lang="it-IT" sz="1200" dirty="0">
              <a:solidFill>
                <a:prstClr val="black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dirty="0">
                <a:solidFill>
                  <a:prstClr val="black"/>
                </a:solidFill>
              </a:rPr>
              <a:t>Radio </a:t>
            </a:r>
            <a:r>
              <a:rPr lang="it-IT" sz="1200" dirty="0" err="1">
                <a:solidFill>
                  <a:prstClr val="black"/>
                </a:solidFill>
              </a:rPr>
              <a:t>signals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carry</a:t>
            </a:r>
            <a:r>
              <a:rPr lang="it-IT" sz="1200" b="1" dirty="0">
                <a:solidFill>
                  <a:prstClr val="black"/>
                </a:solidFill>
              </a:rPr>
              <a:t> </a:t>
            </a:r>
            <a:r>
              <a:rPr lang="it-IT" sz="1200" b="1" dirty="0" err="1">
                <a:solidFill>
                  <a:prstClr val="black"/>
                </a:solidFill>
              </a:rPr>
              <a:t>memory</a:t>
            </a:r>
            <a:r>
              <a:rPr lang="it-IT" sz="1200" dirty="0">
                <a:solidFill>
                  <a:prstClr val="black"/>
                </a:solidFill>
              </a:rPr>
              <a:t> of the ionosphere </a:t>
            </a:r>
            <a:r>
              <a:rPr lang="it-IT" sz="1200" dirty="0" err="1">
                <a:solidFill>
                  <a:prstClr val="black"/>
                </a:solidFill>
              </a:rPr>
              <a:t>portion</a:t>
            </a:r>
            <a:r>
              <a:rPr lang="it-IT" sz="1200" dirty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they</a:t>
            </a:r>
            <a:r>
              <a:rPr lang="it-IT" sz="1200" dirty="0">
                <a:solidFill>
                  <a:prstClr val="black"/>
                </a:solidFill>
              </a:rPr>
              <a:t> cross.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545561" y="5404615"/>
            <a:ext cx="1701086" cy="392558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2" cstate="screen"/>
          <a:srcRect/>
          <a:stretch>
            <a:fillRect/>
          </a:stretch>
        </p:blipFill>
        <p:spPr bwMode="auto">
          <a:xfrm>
            <a:off x="2656726" y="5963338"/>
            <a:ext cx="1478756" cy="322660"/>
          </a:xfrm>
          <a:prstGeom prst="rect">
            <a:avLst/>
          </a:prstGeom>
        </p:spPr>
      </p:pic>
      <p:sp>
        <p:nvSpPr>
          <p:cNvPr id="28" name="Rettangolo 27"/>
          <p:cNvSpPr/>
          <p:nvPr/>
        </p:nvSpPr>
        <p:spPr>
          <a:xfrm>
            <a:off x="2609671" y="5181475"/>
            <a:ext cx="157286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b="1" dirty="0">
                <a:solidFill>
                  <a:prstClr val="black"/>
                </a:solidFill>
              </a:rPr>
              <a:t>Scintillation </a:t>
            </a:r>
            <a:r>
              <a:rPr lang="it-IT" sz="1350" b="1" dirty="0" err="1">
                <a:solidFill>
                  <a:prstClr val="black"/>
                </a:solidFill>
              </a:rPr>
              <a:t>indices</a:t>
            </a:r>
            <a:endParaRPr lang="it-IT" sz="1350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3" cstate="email"/>
          <a:srcRect/>
          <a:stretch>
            <a:fillRect/>
          </a:stretch>
        </p:blipFill>
        <p:spPr bwMode="auto">
          <a:xfrm>
            <a:off x="6400079" y="4946243"/>
            <a:ext cx="1116621" cy="72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" name="Gruppo 29"/>
          <p:cNvGrpSpPr/>
          <p:nvPr/>
        </p:nvGrpSpPr>
        <p:grpSpPr>
          <a:xfrm>
            <a:off x="7661062" y="4981464"/>
            <a:ext cx="1526413" cy="1260508"/>
            <a:chOff x="4031432" y="3387449"/>
            <a:chExt cx="5056907" cy="4742244"/>
          </a:xfrm>
        </p:grpSpPr>
        <p:pic>
          <p:nvPicPr>
            <p:cNvPr id="31" name="Picture 2" descr="http://www.navtechgps.com/assets/item/regular/PolaRxS-IMGP60431.jpg"/>
            <p:cNvPicPr>
              <a:picLocks noChangeAspect="1" noChangeArrowheads="1"/>
            </p:cNvPicPr>
            <p:nvPr/>
          </p:nvPicPr>
          <p:blipFill>
            <a:blip r:embed="rId14" cstate="print"/>
            <a:srcRect t="20618" b="17528"/>
            <a:stretch>
              <a:fillRect/>
            </a:stretch>
          </p:blipFill>
          <p:spPr bwMode="auto">
            <a:xfrm>
              <a:off x="4031432" y="3387449"/>
              <a:ext cx="3105221" cy="1787975"/>
            </a:xfrm>
            <a:prstGeom prst="rect">
              <a:avLst/>
            </a:prstGeom>
            <a:noFill/>
          </p:spPr>
        </p:pic>
        <p:pic>
          <p:nvPicPr>
            <p:cNvPr id="32" name="Picture 4" descr="http://cigala.galileoic.org/sites/default/files/fourseasons_logo.pn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292494" y="4579432"/>
              <a:ext cx="1122550" cy="5297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3" name="CasellaDiTesto 32"/>
            <p:cNvSpPr txBox="1"/>
            <p:nvPr/>
          </p:nvSpPr>
          <p:spPr>
            <a:xfrm>
              <a:off x="4230937" y="5177030"/>
              <a:ext cx="4857402" cy="2952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prstClr val="black"/>
                  </a:solidFill>
                </a:rPr>
                <a:t>INGV contributed to the </a:t>
              </a:r>
              <a:r>
                <a:rPr lang="en-US" sz="900" dirty="0" err="1">
                  <a:solidFill>
                    <a:prstClr val="black"/>
                  </a:solidFill>
                </a:rPr>
                <a:t>PolaRxS</a:t>
              </a:r>
              <a:r>
                <a:rPr lang="en-US" sz="900" dirty="0">
                  <a:solidFill>
                    <a:prstClr val="black"/>
                  </a:solidFill>
                </a:rPr>
                <a:t> development in the frame of CIGALA project (funded by FP7, ended Jan 2012)</a:t>
              </a:r>
            </a:p>
          </p:txBody>
        </p:sp>
      </p:grpSp>
      <p:sp>
        <p:nvSpPr>
          <p:cNvPr id="34" name="Rettangolo 33"/>
          <p:cNvSpPr/>
          <p:nvPr/>
        </p:nvSpPr>
        <p:spPr>
          <a:xfrm>
            <a:off x="6527229" y="5667559"/>
            <a:ext cx="104067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</a:rPr>
              <a:t>50 Hz sampling </a:t>
            </a:r>
          </a:p>
          <a:p>
            <a:r>
              <a:rPr lang="en-US" sz="1050" dirty="0">
                <a:solidFill>
                  <a:prstClr val="black"/>
                </a:solidFill>
              </a:rPr>
              <a:t>1-min values</a:t>
            </a:r>
            <a:endParaRPr lang="it-IT" sz="1050" dirty="0"/>
          </a:p>
        </p:txBody>
      </p:sp>
      <p:sp>
        <p:nvSpPr>
          <p:cNvPr id="35" name="Rettangolo 34"/>
          <p:cNvSpPr/>
          <p:nvPr/>
        </p:nvSpPr>
        <p:spPr>
          <a:xfrm>
            <a:off x="7351972" y="4328303"/>
            <a:ext cx="17556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1" dirty="0" err="1">
                <a:solidFill>
                  <a:srgbClr val="FF0000"/>
                </a:solidFill>
              </a:rPr>
              <a:t>Loss</a:t>
            </a:r>
            <a:r>
              <a:rPr lang="it-IT" sz="1000" b="1" dirty="0">
                <a:solidFill>
                  <a:srgbClr val="FF0000"/>
                </a:solidFill>
              </a:rPr>
              <a:t> of </a:t>
            </a:r>
            <a:r>
              <a:rPr lang="it-IT" sz="1000" b="1" dirty="0" err="1">
                <a:solidFill>
                  <a:srgbClr val="FF0000"/>
                </a:solidFill>
              </a:rPr>
              <a:t>lock</a:t>
            </a:r>
            <a:r>
              <a:rPr lang="it-IT" sz="1000" b="1" dirty="0">
                <a:solidFill>
                  <a:srgbClr val="FF0000"/>
                </a:solidFill>
              </a:rPr>
              <a:t> with the satellite </a:t>
            </a:r>
            <a:endParaRPr lang="it-IT" sz="1000" dirty="0"/>
          </a:p>
        </p:txBody>
      </p:sp>
      <p:sp>
        <p:nvSpPr>
          <p:cNvPr id="36" name="Rettangolo 35"/>
          <p:cNvSpPr/>
          <p:nvPr/>
        </p:nvSpPr>
        <p:spPr>
          <a:xfrm>
            <a:off x="7287277" y="4160864"/>
            <a:ext cx="18966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 b="1" dirty="0" err="1">
                <a:solidFill>
                  <a:srgbClr val="FF0000"/>
                </a:solidFill>
              </a:rPr>
              <a:t>Reduced</a:t>
            </a:r>
            <a:r>
              <a:rPr lang="it-IT" sz="1000" b="1" dirty="0">
                <a:solidFill>
                  <a:srgbClr val="FF0000"/>
                </a:solidFill>
              </a:rPr>
              <a:t> </a:t>
            </a:r>
            <a:r>
              <a:rPr lang="it-IT" sz="1000" b="1" dirty="0" err="1">
                <a:solidFill>
                  <a:srgbClr val="FF0000"/>
                </a:solidFill>
              </a:rPr>
              <a:t>accuracy</a:t>
            </a:r>
            <a:r>
              <a:rPr lang="it-IT" sz="1000" b="1" dirty="0">
                <a:solidFill>
                  <a:srgbClr val="FF0000"/>
                </a:solidFill>
              </a:rPr>
              <a:t> of </a:t>
            </a:r>
            <a:r>
              <a:rPr lang="it-IT" sz="1000" b="1" dirty="0" err="1">
                <a:solidFill>
                  <a:srgbClr val="FF0000"/>
                </a:solidFill>
              </a:rPr>
              <a:t>positioning</a:t>
            </a:r>
            <a:endParaRPr lang="it-IT" sz="1000" dirty="0"/>
          </a:p>
        </p:txBody>
      </p:sp>
      <p:sp>
        <p:nvSpPr>
          <p:cNvPr id="37" name="Freccia a destra 36"/>
          <p:cNvSpPr/>
          <p:nvPr/>
        </p:nvSpPr>
        <p:spPr>
          <a:xfrm>
            <a:off x="3274852" y="3836328"/>
            <a:ext cx="324796" cy="269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8" name="Freccia a destra 37"/>
          <p:cNvSpPr/>
          <p:nvPr/>
        </p:nvSpPr>
        <p:spPr>
          <a:xfrm>
            <a:off x="6379496" y="3836328"/>
            <a:ext cx="324796" cy="2691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9" name="Rettangolo 38"/>
          <p:cNvSpPr/>
          <p:nvPr/>
        </p:nvSpPr>
        <p:spPr>
          <a:xfrm>
            <a:off x="6752947" y="4214180"/>
            <a:ext cx="65274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smtClean="0"/>
              <a:t>GNSS*</a:t>
            </a:r>
            <a:endParaRPr lang="it-IT" sz="1350" dirty="0"/>
          </a:p>
        </p:txBody>
      </p:sp>
      <p:sp>
        <p:nvSpPr>
          <p:cNvPr id="40" name="Rettangolo 39"/>
          <p:cNvSpPr/>
          <p:nvPr/>
        </p:nvSpPr>
        <p:spPr>
          <a:xfrm>
            <a:off x="2935882" y="5685052"/>
            <a:ext cx="92044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 smtClean="0">
                <a:solidFill>
                  <a:prstClr val="black"/>
                </a:solidFill>
              </a:rPr>
              <a:t>Amplitude</a:t>
            </a:r>
            <a:endParaRPr lang="it-IT" sz="1350" dirty="0"/>
          </a:p>
        </p:txBody>
      </p:sp>
      <p:sp>
        <p:nvSpPr>
          <p:cNvPr id="41" name="Rettangolo 40"/>
          <p:cNvSpPr/>
          <p:nvPr/>
        </p:nvSpPr>
        <p:spPr>
          <a:xfrm>
            <a:off x="3094579" y="6259505"/>
            <a:ext cx="60305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dirty="0" err="1">
                <a:solidFill>
                  <a:prstClr val="black"/>
                </a:solidFill>
              </a:rPr>
              <a:t>Phase</a:t>
            </a:r>
            <a:endParaRPr lang="it-IT" sz="1350" dirty="0"/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b="9023"/>
          <a:stretch/>
        </p:blipFill>
        <p:spPr bwMode="auto">
          <a:xfrm>
            <a:off x="415376" y="4435685"/>
            <a:ext cx="1882530" cy="203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ttangolo 44"/>
          <p:cNvSpPr/>
          <p:nvPr/>
        </p:nvSpPr>
        <p:spPr>
          <a:xfrm>
            <a:off x="4542238" y="5217116"/>
            <a:ext cx="177163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50" b="1" dirty="0" smtClean="0">
                <a:solidFill>
                  <a:prstClr val="black"/>
                </a:solidFill>
              </a:rPr>
              <a:t>Total Electron Content</a:t>
            </a:r>
            <a:endParaRPr lang="it-IT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CasellaDiTesto 45"/>
              <p:cNvSpPr txBox="1"/>
              <p:nvPr/>
            </p:nvSpPr>
            <p:spPr>
              <a:xfrm>
                <a:off x="4561762" y="5517198"/>
                <a:ext cx="1732590" cy="4121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TEC= </a:t>
                </a:r>
                <a14:m>
                  <m:oMath xmlns:m="http://schemas.openxmlformats.org/officeDocument/2006/math">
                    <m:nary>
                      <m:naryPr>
                        <m:supHide m:val="on"/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it-IT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d>
                          <m:d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𝑑𝑙</m:t>
                        </m:r>
                      </m:e>
                    </m:nary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6" name="CasellaDiTesto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1762" y="5517198"/>
                <a:ext cx="1732590" cy="412100"/>
              </a:xfrm>
              <a:prstGeom prst="rect">
                <a:avLst/>
              </a:prstGeom>
              <a:blipFill rotWithShape="0">
                <a:blip r:embed="rId17"/>
                <a:stretch>
                  <a:fillRect l="-2807" t="-132353" b="-191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ttangolo 43"/>
          <p:cNvSpPr/>
          <p:nvPr/>
        </p:nvSpPr>
        <p:spPr>
          <a:xfrm>
            <a:off x="6135644" y="4535550"/>
            <a:ext cx="311816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i="1" dirty="0" smtClean="0"/>
              <a:t>*Global </a:t>
            </a:r>
            <a:r>
              <a:rPr lang="it-IT" sz="1050" i="1" dirty="0" err="1" smtClean="0"/>
              <a:t>Navigation</a:t>
            </a:r>
            <a:r>
              <a:rPr lang="it-IT" sz="1050" i="1" dirty="0" smtClean="0"/>
              <a:t> Satellite System (e.g. GPS, Galileo)</a:t>
            </a:r>
            <a:endParaRPr lang="it-IT" sz="1050" i="1" dirty="0"/>
          </a:p>
        </p:txBody>
      </p:sp>
      <p:pic>
        <p:nvPicPr>
          <p:cNvPr id="47" name="Immagine 4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08" repeatCount="indefinite" fill="remove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8" grpId="0"/>
      <p:bldP spid="34" grpId="0"/>
      <p:bldP spid="35" grpId="0"/>
      <p:bldP spid="36" grpId="0"/>
      <p:bldP spid="37" grpId="0" animBg="1"/>
      <p:bldP spid="38" grpId="0" animBg="1"/>
      <p:bldP spid="39" grpId="0"/>
      <p:bldP spid="40" grpId="0"/>
      <p:bldP spid="41" grpId="0"/>
      <p:bldP spid="45" grpId="0"/>
      <p:bldP spid="46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700" dirty="0" err="1" smtClean="0"/>
              <a:t>Scientific</a:t>
            </a:r>
            <a:r>
              <a:rPr lang="it-IT" sz="2700" dirty="0" smtClean="0"/>
              <a:t> background: </a:t>
            </a:r>
            <a:r>
              <a:rPr lang="it-IT" sz="2700" dirty="0" err="1" smtClean="0"/>
              <a:t>studying</a:t>
            </a:r>
            <a:r>
              <a:rPr lang="it-IT" sz="2700" dirty="0" smtClean="0"/>
              <a:t> </a:t>
            </a:r>
            <a:r>
              <a:rPr lang="it-IT" sz="2700" dirty="0"/>
              <a:t>ionospheric </a:t>
            </a:r>
            <a:r>
              <a:rPr lang="it-IT" sz="2700" dirty="0" err="1"/>
              <a:t>irregularities</a:t>
            </a:r>
            <a:r>
              <a:rPr lang="it-IT" sz="2700" dirty="0"/>
              <a:t> with GNSS</a:t>
            </a:r>
          </a:p>
          <a:p>
            <a:endParaRPr lang="it-IT" sz="2700" dirty="0"/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0" y="1864685"/>
            <a:ext cx="3443098" cy="3582494"/>
          </a:xfrm>
          <a:prstGeom prst="rect">
            <a:avLst/>
          </a:prstGeom>
        </p:spPr>
      </p:pic>
      <p:pic>
        <p:nvPicPr>
          <p:cNvPr id="44" name="Immagin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22" y="1956099"/>
            <a:ext cx="3267384" cy="3399666"/>
          </a:xfrm>
          <a:prstGeom prst="rect">
            <a:avLst/>
          </a:prstGeom>
        </p:spPr>
      </p:pic>
      <p:sp>
        <p:nvSpPr>
          <p:cNvPr id="47" name="CasellaDiTesto 46"/>
          <p:cNvSpPr txBox="1"/>
          <p:nvPr/>
        </p:nvSpPr>
        <p:spPr>
          <a:xfrm>
            <a:off x="1666483" y="5425192"/>
            <a:ext cx="14686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b="1" dirty="0" err="1"/>
              <a:t>Quiet</a:t>
            </a:r>
            <a:r>
              <a:rPr lang="it-IT" sz="1050" b="1" dirty="0"/>
              <a:t> </a:t>
            </a:r>
            <a:r>
              <a:rPr lang="it-IT" sz="1050" b="1" dirty="0" err="1"/>
              <a:t>conditions</a:t>
            </a:r>
            <a:r>
              <a:rPr lang="it-IT" sz="1050" b="1" dirty="0"/>
              <a:t> IQ = 0</a:t>
            </a:r>
          </a:p>
        </p:txBody>
      </p:sp>
      <p:sp>
        <p:nvSpPr>
          <p:cNvPr id="48" name="Rettangolo 47"/>
          <p:cNvSpPr/>
          <p:nvPr/>
        </p:nvSpPr>
        <p:spPr>
          <a:xfrm>
            <a:off x="5623355" y="5358257"/>
            <a:ext cx="170751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0" b="1" dirty="0" err="1">
                <a:solidFill>
                  <a:srgbClr val="FF0000"/>
                </a:solidFill>
              </a:rPr>
              <a:t>Disturbed</a:t>
            </a:r>
            <a:r>
              <a:rPr lang="it-IT" sz="1050" b="1" dirty="0">
                <a:solidFill>
                  <a:srgbClr val="FF0000"/>
                </a:solidFill>
              </a:rPr>
              <a:t> </a:t>
            </a:r>
            <a:r>
              <a:rPr lang="it-IT" sz="1050" b="1" dirty="0" err="1">
                <a:solidFill>
                  <a:srgbClr val="FF0000"/>
                </a:solidFill>
              </a:rPr>
              <a:t>conditions</a:t>
            </a:r>
            <a:r>
              <a:rPr lang="it-IT" sz="1050" b="1" dirty="0">
                <a:solidFill>
                  <a:srgbClr val="FF0000"/>
                </a:solidFill>
              </a:rPr>
              <a:t> IQ = 6</a:t>
            </a:r>
          </a:p>
        </p:txBody>
      </p:sp>
      <p:sp>
        <p:nvSpPr>
          <p:cNvPr id="49" name="Rettangolo 48"/>
          <p:cNvSpPr/>
          <p:nvPr/>
        </p:nvSpPr>
        <p:spPr>
          <a:xfrm>
            <a:off x="8056315" y="5521265"/>
            <a:ext cx="1594523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dirty="0"/>
              <a:t>Feldstein, Y. I, 1963</a:t>
            </a:r>
            <a:endParaRPr lang="it-IT" sz="788" dirty="0"/>
          </a:p>
        </p:txBody>
      </p:sp>
      <p:sp>
        <p:nvSpPr>
          <p:cNvPr id="50" name="Rettangolo 49"/>
          <p:cNvSpPr/>
          <p:nvPr/>
        </p:nvSpPr>
        <p:spPr>
          <a:xfrm>
            <a:off x="7413267" y="5666731"/>
            <a:ext cx="2144015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 dirty="0" err="1"/>
              <a:t>Holzworth</a:t>
            </a:r>
            <a:r>
              <a:rPr lang="en-US" sz="788" dirty="0"/>
              <a:t>, R. H. and </a:t>
            </a:r>
            <a:r>
              <a:rPr lang="en-US" sz="788" dirty="0" err="1"/>
              <a:t>Meng</a:t>
            </a:r>
            <a:r>
              <a:rPr lang="en-US" sz="788" dirty="0"/>
              <a:t>, C., 1975</a:t>
            </a:r>
            <a:endParaRPr lang="it-IT" sz="788" dirty="0"/>
          </a:p>
        </p:txBody>
      </p:sp>
      <p:sp>
        <p:nvSpPr>
          <p:cNvPr id="51" name="Rettangolo 50"/>
          <p:cNvSpPr/>
          <p:nvPr/>
        </p:nvSpPr>
        <p:spPr>
          <a:xfrm>
            <a:off x="104298" y="1462062"/>
            <a:ext cx="89282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chemeClr val="accent1"/>
                </a:solidFill>
              </a:rPr>
              <a:t>Ionospheric </a:t>
            </a:r>
            <a:r>
              <a:rPr lang="it-IT" sz="1600" dirty="0" err="1" smtClean="0">
                <a:solidFill>
                  <a:schemeClr val="accent1"/>
                </a:solidFill>
              </a:rPr>
              <a:t>irregularities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occurr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at</a:t>
            </a:r>
            <a:r>
              <a:rPr lang="it-IT" sz="1600" dirty="0" smtClean="0">
                <a:solidFill>
                  <a:schemeClr val="accent1"/>
                </a:solidFill>
              </a:rPr>
              <a:t> the </a:t>
            </a:r>
            <a:r>
              <a:rPr lang="it-IT" sz="1600" dirty="0" err="1" smtClean="0">
                <a:solidFill>
                  <a:schemeClr val="accent1"/>
                </a:solidFill>
              </a:rPr>
              <a:t>ovel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boundaries</a:t>
            </a:r>
            <a:r>
              <a:rPr lang="it-IT" sz="1600" dirty="0" smtClean="0">
                <a:solidFill>
                  <a:schemeClr val="accent1"/>
                </a:solidFill>
              </a:rPr>
              <a:t>, </a:t>
            </a:r>
            <a:r>
              <a:rPr lang="it-IT" sz="1600" dirty="0" err="1" smtClean="0">
                <a:solidFill>
                  <a:schemeClr val="accent1"/>
                </a:solidFill>
              </a:rPr>
              <a:t>cap</a:t>
            </a:r>
            <a:r>
              <a:rPr lang="it-IT" sz="1600" dirty="0" smtClean="0">
                <a:solidFill>
                  <a:schemeClr val="accent1"/>
                </a:solidFill>
              </a:rPr>
              <a:t>, </a:t>
            </a:r>
            <a:r>
              <a:rPr lang="it-IT" sz="1600" dirty="0" err="1" smtClean="0">
                <a:solidFill>
                  <a:schemeClr val="accent1"/>
                </a:solidFill>
              </a:rPr>
              <a:t>cusp</a:t>
            </a:r>
            <a:r>
              <a:rPr lang="it-IT" sz="1600" dirty="0" smtClean="0">
                <a:solidFill>
                  <a:schemeClr val="accent1"/>
                </a:solidFill>
              </a:rPr>
              <a:t> and </a:t>
            </a:r>
            <a:r>
              <a:rPr lang="it-IT" sz="1600" dirty="0" err="1" smtClean="0">
                <a:solidFill>
                  <a:schemeClr val="accent1"/>
                </a:solidFill>
              </a:rPr>
              <a:t>magnetic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midnight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sectors</a:t>
            </a:r>
            <a:endParaRPr lang="it-IT" sz="1600" dirty="0">
              <a:solidFill>
                <a:schemeClr val="accent1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28036" y="5940428"/>
            <a:ext cx="8787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smtClean="0">
                <a:solidFill>
                  <a:schemeClr val="accent1"/>
                </a:solidFill>
              </a:rPr>
              <a:t>Svalbard are </a:t>
            </a:r>
            <a:r>
              <a:rPr lang="it-IT" sz="1600" dirty="0">
                <a:solidFill>
                  <a:schemeClr val="accent1"/>
                </a:solidFill>
              </a:rPr>
              <a:t>the </a:t>
            </a:r>
            <a:r>
              <a:rPr lang="it-IT" sz="1600" dirty="0" err="1">
                <a:solidFill>
                  <a:schemeClr val="accent1"/>
                </a:solidFill>
              </a:rPr>
              <a:t>perfect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 smtClean="0">
                <a:solidFill>
                  <a:schemeClr val="accent1"/>
                </a:solidFill>
              </a:rPr>
              <a:t>sites</a:t>
            </a:r>
            <a:r>
              <a:rPr lang="it-IT" sz="1600" dirty="0" smtClean="0">
                <a:solidFill>
                  <a:schemeClr val="accent1"/>
                </a:solidFill>
              </a:rPr>
              <a:t> </a:t>
            </a:r>
            <a:r>
              <a:rPr lang="it-IT" sz="1600" dirty="0">
                <a:solidFill>
                  <a:schemeClr val="accent1"/>
                </a:solidFill>
              </a:rPr>
              <a:t>to </a:t>
            </a:r>
            <a:r>
              <a:rPr lang="it-IT" sz="1600" dirty="0" err="1">
                <a:solidFill>
                  <a:schemeClr val="accent1"/>
                </a:solidFill>
              </a:rPr>
              <a:t>study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scintillations</a:t>
            </a:r>
            <a:r>
              <a:rPr lang="it-IT" sz="1600" dirty="0">
                <a:solidFill>
                  <a:schemeClr val="accent1"/>
                </a:solidFill>
              </a:rPr>
              <a:t> in the auroral/</a:t>
            </a:r>
            <a:r>
              <a:rPr lang="it-IT" sz="1600" dirty="0" err="1">
                <a:solidFill>
                  <a:schemeClr val="accent1"/>
                </a:solidFill>
              </a:rPr>
              <a:t>cusp</a:t>
            </a:r>
            <a:r>
              <a:rPr lang="it-IT" sz="1600" dirty="0">
                <a:solidFill>
                  <a:schemeClr val="accent1"/>
                </a:solidFill>
              </a:rPr>
              <a:t>/</a:t>
            </a:r>
            <a:r>
              <a:rPr lang="it-IT" sz="1600" dirty="0" err="1">
                <a:solidFill>
                  <a:schemeClr val="accent1"/>
                </a:solidFill>
              </a:rPr>
              <a:t>cap</a:t>
            </a:r>
            <a:r>
              <a:rPr lang="it-IT" sz="1600" dirty="0">
                <a:solidFill>
                  <a:schemeClr val="accent1"/>
                </a:solidFill>
              </a:rPr>
              <a:t> </a:t>
            </a:r>
            <a:r>
              <a:rPr lang="it-IT" sz="1600" dirty="0" err="1">
                <a:solidFill>
                  <a:schemeClr val="accent1"/>
                </a:solidFill>
              </a:rPr>
              <a:t>regions</a:t>
            </a:r>
            <a:endParaRPr lang="it-IT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Aims</a:t>
            </a:r>
            <a:r>
              <a:rPr lang="it-IT" sz="3200" dirty="0" smtClean="0"/>
              <a:t> of the GENIUS </a:t>
            </a:r>
            <a:r>
              <a:rPr lang="it-IT" sz="3200" dirty="0" err="1" smtClean="0"/>
              <a:t>project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12" name="Rettangolo 11"/>
          <p:cNvSpPr/>
          <p:nvPr/>
        </p:nvSpPr>
        <p:spPr>
          <a:xfrm>
            <a:off x="37675" y="1766521"/>
            <a:ext cx="9009471" cy="280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Supporting the </a:t>
            </a: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GCI-Cusp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rocket experiments with detailed regional information on the ionospheric structuring (TEC spatial and temporal gradients) and on the scintillation occurrence. </a:t>
            </a:r>
            <a:endParaRPr lang="en-GB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Upgrading 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 existing network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 of TEC and scintillation monitors to enable a GNSS multi-constellation observation of the ionospheric irregularities</a:t>
            </a: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Contributing to the long-term monitoring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of TEC and scintillation over Svalbard, operating since late September 2003. </a:t>
            </a:r>
            <a:endParaRPr lang="en-GB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-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Produced datasets contribute </a:t>
            </a:r>
            <a:r>
              <a:rPr lang="en-GB" dirty="0" smtClean="0"/>
              <a:t>to SIOS/SESS/observing </a:t>
            </a:r>
            <a:r>
              <a:rPr lang="en-GB" dirty="0"/>
              <a:t>system </a:t>
            </a:r>
            <a:endParaRPr lang="it-IT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100507" y="5121233"/>
            <a:ext cx="63026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Open Sans"/>
              </a:rPr>
              <a:t>GCI 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Cusp </a:t>
            </a:r>
            <a:r>
              <a:rPr lang="en-US" i="1" dirty="0" smtClean="0">
                <a:solidFill>
                  <a:srgbClr val="000000"/>
                </a:solidFill>
                <a:latin typeface="Open Sans"/>
              </a:rPr>
              <a:t>aims at determining </a:t>
            </a:r>
            <a:r>
              <a:rPr lang="en-US" i="1" dirty="0">
                <a:solidFill>
                  <a:srgbClr val="000000"/>
                </a:solidFill>
                <a:latin typeface="Open Sans"/>
              </a:rPr>
              <a:t>the multi-scale physics of heating and charged particle precipitation in the ionosphere specific to the geomagnetic cusp region.</a:t>
            </a:r>
            <a:endParaRPr lang="it-IT" i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l="32121" t="22114" r="26970" b="22186"/>
          <a:stretch/>
        </p:blipFill>
        <p:spPr>
          <a:xfrm>
            <a:off x="1102980" y="5089097"/>
            <a:ext cx="997527" cy="96058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3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 descr="Immagine 19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799" y="3429000"/>
            <a:ext cx="1621647" cy="12346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smtClean="0"/>
              <a:t>The INGV network of GNSS for scintillation and TEC </a:t>
            </a:r>
            <a:r>
              <a:rPr lang="it-IT" sz="3200" dirty="0" err="1" smtClean="0"/>
              <a:t>monitoring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23" name="Rettangolo 22"/>
          <p:cNvSpPr/>
          <p:nvPr/>
        </p:nvSpPr>
        <p:spPr>
          <a:xfrm>
            <a:off x="189397" y="5957753"/>
            <a:ext cx="3342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Data </a:t>
            </a:r>
            <a:r>
              <a:rPr lang="it-IT" sz="1200" dirty="0" err="1"/>
              <a:t>available</a:t>
            </a:r>
            <a:r>
              <a:rPr lang="it-IT" sz="1200" dirty="0"/>
              <a:t> </a:t>
            </a:r>
            <a:r>
              <a:rPr lang="it-IT" sz="1200" dirty="0" smtClean="0"/>
              <a:t>in </a:t>
            </a:r>
            <a:r>
              <a:rPr lang="it-IT" sz="1200" dirty="0" err="1" smtClean="0"/>
              <a:t>near</a:t>
            </a:r>
            <a:r>
              <a:rPr lang="it-IT" sz="1200" dirty="0" smtClean="0"/>
              <a:t> real-time (15 </a:t>
            </a:r>
            <a:r>
              <a:rPr lang="it-IT" sz="1200" dirty="0" err="1" smtClean="0"/>
              <a:t>min</a:t>
            </a:r>
            <a:r>
              <a:rPr lang="it-IT" sz="1200" dirty="0" smtClean="0"/>
              <a:t> delay) in </a:t>
            </a:r>
            <a:r>
              <a:rPr lang="it-IT" sz="1200" dirty="0"/>
              <a:t>the INGV </a:t>
            </a:r>
            <a:r>
              <a:rPr lang="it-IT" sz="1200" dirty="0" smtClean="0"/>
              <a:t>ionospheric </a:t>
            </a:r>
            <a:r>
              <a:rPr lang="it-IT" sz="1200" dirty="0"/>
              <a:t>data </a:t>
            </a:r>
            <a:r>
              <a:rPr lang="it-IT" sz="1200" dirty="0" err="1"/>
              <a:t>repository</a:t>
            </a:r>
            <a:r>
              <a:rPr lang="it-IT" sz="1200" dirty="0"/>
              <a:t>: </a:t>
            </a:r>
            <a:endParaRPr lang="it-IT" sz="1200" dirty="0" smtClean="0"/>
          </a:p>
          <a:p>
            <a:r>
              <a:rPr lang="it-IT" sz="1200" dirty="0" smtClean="0">
                <a:hlinkClick r:id="rId4"/>
              </a:rPr>
              <a:t>http</a:t>
            </a:r>
            <a:r>
              <a:rPr lang="it-IT" sz="1200" dirty="0">
                <a:hlinkClick r:id="rId4"/>
              </a:rPr>
              <a:t>://</a:t>
            </a:r>
            <a:r>
              <a:rPr lang="it-IT" sz="1200" dirty="0" smtClean="0">
                <a:hlinkClick r:id="rId4"/>
              </a:rPr>
              <a:t>www.eswua.ingv.it</a:t>
            </a:r>
            <a:r>
              <a:rPr lang="it-IT" sz="1200" dirty="0" smtClean="0"/>
              <a:t> - </a:t>
            </a:r>
            <a:r>
              <a:rPr lang="it-IT" sz="1200" dirty="0" smtClean="0">
                <a:hlinkClick r:id="rId5"/>
              </a:rPr>
              <a:t>www.spaceweather.it</a:t>
            </a:r>
            <a:r>
              <a:rPr lang="it-IT" sz="1200" dirty="0" smtClean="0"/>
              <a:t> </a:t>
            </a:r>
            <a:endParaRPr lang="it-IT" sz="1200" dirty="0"/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7410445"/>
              </p:ext>
            </p:extLst>
          </p:nvPr>
        </p:nvGraphicFramePr>
        <p:xfrm>
          <a:off x="3818663" y="5044381"/>
          <a:ext cx="5125039" cy="1120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270"/>
                <a:gridCol w="2134234"/>
                <a:gridCol w="722811"/>
                <a:gridCol w="1473724"/>
              </a:tblGrid>
              <a:tr h="476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Station ID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Site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Type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Note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NYA0S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 </a:t>
                      </a:r>
                      <a:r>
                        <a:rPr lang="en-GB" sz="1050" dirty="0" err="1" smtClean="0">
                          <a:effectLst/>
                        </a:rPr>
                        <a:t>Dirigibile</a:t>
                      </a:r>
                      <a:r>
                        <a:rPr lang="en-GB" sz="1050" dirty="0" smtClean="0">
                          <a:effectLst/>
                        </a:rPr>
                        <a:t> Italia Station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GSV4004B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To be dismantled within GENIUS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NYA0P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</a:t>
                      </a:r>
                      <a:r>
                        <a:rPr lang="en-GB" sz="1050" baseline="0" dirty="0" smtClean="0">
                          <a:effectLst/>
                        </a:rPr>
                        <a:t> </a:t>
                      </a:r>
                      <a:r>
                        <a:rPr lang="en-GB" sz="1050" baseline="0" dirty="0" err="1" smtClean="0">
                          <a:effectLst/>
                        </a:rPr>
                        <a:t>Dirigibile</a:t>
                      </a:r>
                      <a:r>
                        <a:rPr lang="en-GB" sz="1050" baseline="0" dirty="0" smtClean="0">
                          <a:effectLst/>
                        </a:rPr>
                        <a:t> Italia Station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solidFill>
                            <a:srgbClr val="FF0000"/>
                          </a:solidFill>
                          <a:effectLst/>
                        </a:rPr>
                        <a:t>PolaRxS</a:t>
                      </a:r>
                      <a:endParaRPr lang="it-IT" sz="105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NYA1S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 </a:t>
                      </a:r>
                      <a:r>
                        <a:rPr lang="en-GB" sz="1050" dirty="0" err="1" smtClean="0">
                          <a:effectLst/>
                        </a:rPr>
                        <a:t>Kartverket</a:t>
                      </a:r>
                      <a:r>
                        <a:rPr lang="en-GB" sz="1050" dirty="0" smtClean="0">
                          <a:effectLst/>
                        </a:rPr>
                        <a:t>/VLBI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GSV4004B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LYB0S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Longyearbyen - </a:t>
                      </a:r>
                      <a:r>
                        <a:rPr lang="en-GB" sz="1050" dirty="0" err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Adventdalen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GSV4004B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To be replaced with a </a:t>
                      </a:r>
                      <a:r>
                        <a:rPr lang="en-GB" sz="1050" dirty="0" smtClean="0">
                          <a:solidFill>
                            <a:srgbClr val="FF0000"/>
                          </a:solidFill>
                          <a:effectLst/>
                        </a:rPr>
                        <a:t>PolaRx5S</a:t>
                      </a:r>
                      <a:r>
                        <a:rPr lang="en-GB" sz="1050" dirty="0" smtClean="0">
                          <a:effectLst/>
                        </a:rPr>
                        <a:t> </a:t>
                      </a:r>
                      <a:r>
                        <a:rPr lang="en-GB" sz="1050" dirty="0">
                          <a:effectLst/>
                        </a:rPr>
                        <a:t>within GENIUS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27" name="Rectangle 12"/>
          <p:cNvSpPr/>
          <p:nvPr/>
        </p:nvSpPr>
        <p:spPr>
          <a:xfrm>
            <a:off x="5582593" y="2605528"/>
            <a:ext cx="2033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GSV4004 scintillation data since 9/2003 </a:t>
            </a:r>
            <a:endParaRPr lang="it-IT" sz="1200" dirty="0"/>
          </a:p>
        </p:txBody>
      </p:sp>
      <p:sp>
        <p:nvSpPr>
          <p:cNvPr id="28" name="Rettangolo 27"/>
          <p:cNvSpPr/>
          <p:nvPr/>
        </p:nvSpPr>
        <p:spPr>
          <a:xfrm>
            <a:off x="7320617" y="2634054"/>
            <a:ext cx="17668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/>
              <a:t>PolaRxS </a:t>
            </a:r>
            <a:r>
              <a:rPr lang="en-US" sz="1200" dirty="0"/>
              <a:t>data since November 2015</a:t>
            </a:r>
            <a:endParaRPr lang="it-IT" sz="1200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77" b="89862" l="9914" r="9655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99848" y="2224943"/>
            <a:ext cx="608410" cy="569072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55" b="84043" l="10000" r="937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1525" y="2281512"/>
            <a:ext cx="745891" cy="48690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825977" y="1358983"/>
            <a:ext cx="636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b="1" dirty="0">
                <a:ea typeface="Calibri" panose="020F0502020204030204" pitchFamily="34" charset="0"/>
              </a:rPr>
              <a:t>ISACCO </a:t>
            </a:r>
            <a:endParaRPr lang="en-GB" sz="1200" b="1" dirty="0" smtClean="0">
              <a:ea typeface="Calibri" panose="020F0502020204030204" pitchFamily="34" charset="0"/>
            </a:endParaRPr>
          </a:p>
          <a:p>
            <a:r>
              <a:rPr lang="en-US" sz="1200" b="1" dirty="0" smtClean="0">
                <a:ea typeface="Calibri" panose="020F0502020204030204" pitchFamily="34" charset="0"/>
              </a:rPr>
              <a:t>Ionospheric </a:t>
            </a:r>
            <a:r>
              <a:rPr lang="en-US" sz="1200" b="1" dirty="0">
                <a:ea typeface="Calibri" panose="020F0502020204030204" pitchFamily="34" charset="0"/>
              </a:rPr>
              <a:t>Scintillations Arctic </a:t>
            </a:r>
            <a:r>
              <a:rPr lang="en-US" sz="1200" b="1" dirty="0" smtClean="0">
                <a:ea typeface="Calibri" panose="020F0502020204030204" pitchFamily="34" charset="0"/>
              </a:rPr>
              <a:t>and Antarctic Coordinated Campaign Observation</a:t>
            </a:r>
            <a:endParaRPr lang="en-GB" sz="1200" b="1" dirty="0" smtClean="0">
              <a:ea typeface="Calibri" panose="020F0502020204030204" pitchFamily="34" charset="0"/>
            </a:endParaRPr>
          </a:p>
          <a:p>
            <a:r>
              <a:rPr lang="en-GB" sz="1200" dirty="0" err="1" smtClean="0">
                <a:ea typeface="Calibri" panose="020F0502020204030204" pitchFamily="34" charset="0"/>
              </a:rPr>
              <a:t>RiS</a:t>
            </a:r>
            <a:r>
              <a:rPr lang="en-GB" sz="1200" dirty="0" smtClean="0">
                <a:ea typeface="Calibri" panose="020F0502020204030204" pitchFamily="34" charset="0"/>
              </a:rPr>
              <a:t>-ID </a:t>
            </a:r>
            <a:r>
              <a:rPr lang="en-GB" sz="1200" dirty="0">
                <a:ea typeface="Calibri" panose="020F0502020204030204" pitchFamily="34" charset="0"/>
              </a:rPr>
              <a:t>3297, led by </a:t>
            </a:r>
            <a:r>
              <a:rPr lang="en-GB" sz="1200" dirty="0" smtClean="0">
                <a:ea typeface="Calibri" panose="020F0502020204030204" pitchFamily="34" charset="0"/>
              </a:rPr>
              <a:t>INGV - </a:t>
            </a:r>
            <a:r>
              <a:rPr lang="en-GB" sz="1200" i="1" dirty="0" smtClean="0">
                <a:ea typeface="Calibri" panose="020F0502020204030204" pitchFamily="34" charset="0"/>
              </a:rPr>
              <a:t>Giorgiana </a:t>
            </a:r>
            <a:r>
              <a:rPr lang="en-GB" sz="1200" i="1" dirty="0">
                <a:ea typeface="Calibri" panose="020F0502020204030204" pitchFamily="34" charset="0"/>
              </a:rPr>
              <a:t>De </a:t>
            </a:r>
            <a:r>
              <a:rPr lang="en-GB" sz="1200" i="1" dirty="0" smtClean="0">
                <a:ea typeface="Calibri" panose="020F0502020204030204" pitchFamily="34" charset="0"/>
              </a:rPr>
              <a:t>Franceschi</a:t>
            </a:r>
            <a:endParaRPr lang="it-IT" sz="1200" i="1" dirty="0"/>
          </a:p>
        </p:txBody>
      </p:sp>
      <p:pic>
        <p:nvPicPr>
          <p:cNvPr id="31" name="Immagine 5" descr="GNSS_svalbard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04" y="1614456"/>
            <a:ext cx="2857251" cy="2410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086" y="2080861"/>
            <a:ext cx="1565188" cy="1173891"/>
          </a:xfrm>
          <a:prstGeom prst="rect">
            <a:avLst/>
          </a:prstGeom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Rectangle 8"/>
          <p:cNvSpPr/>
          <p:nvPr/>
        </p:nvSpPr>
        <p:spPr>
          <a:xfrm>
            <a:off x="3825977" y="2120589"/>
            <a:ext cx="12162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 err="1" smtClean="0">
                <a:solidFill>
                  <a:srgbClr val="C6D652"/>
                </a:solidFill>
              </a:rPr>
              <a:t>Dirigibile</a:t>
            </a:r>
            <a:r>
              <a:rPr lang="en-GB" sz="800" b="1" dirty="0" smtClean="0">
                <a:solidFill>
                  <a:srgbClr val="C6D652"/>
                </a:solidFill>
              </a:rPr>
              <a:t> Italia Station</a:t>
            </a:r>
            <a:endParaRPr lang="en-GB" sz="800" b="1" dirty="0">
              <a:solidFill>
                <a:srgbClr val="C6D652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2461" y="3455777"/>
            <a:ext cx="1565188" cy="1173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2" descr="Risultati immagini per cn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08" y="2144796"/>
            <a:ext cx="342523" cy="30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4514850" y="2358268"/>
            <a:ext cx="196555" cy="226022"/>
          </a:xfrm>
          <a:prstGeom prst="straightConnector1">
            <a:avLst/>
          </a:prstGeom>
          <a:ln>
            <a:solidFill>
              <a:srgbClr val="C6D6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4576302" y="3812908"/>
            <a:ext cx="270205" cy="224439"/>
          </a:xfrm>
          <a:prstGeom prst="straightConnector1">
            <a:avLst/>
          </a:prstGeom>
          <a:ln>
            <a:solidFill>
              <a:srgbClr val="C6D6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8"/>
          <p:cNvSpPr/>
          <p:nvPr/>
        </p:nvSpPr>
        <p:spPr>
          <a:xfrm>
            <a:off x="3906707" y="3473863"/>
            <a:ext cx="12162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 err="1" smtClean="0">
                <a:solidFill>
                  <a:srgbClr val="C6D652"/>
                </a:solidFill>
              </a:rPr>
              <a:t>Kartverket</a:t>
            </a:r>
            <a:endParaRPr lang="en-GB" sz="800" b="1" dirty="0">
              <a:solidFill>
                <a:srgbClr val="C6D652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816" y="4106497"/>
            <a:ext cx="3058474" cy="1866262"/>
          </a:xfrm>
          <a:prstGeom prst="rect">
            <a:avLst/>
          </a:prstGeom>
        </p:spPr>
      </p:pic>
      <p:cxnSp>
        <p:nvCxnSpPr>
          <p:cNvPr id="26" name="Connettore 2 25"/>
          <p:cNvCxnSpPr/>
          <p:nvPr/>
        </p:nvCxnSpPr>
        <p:spPr>
          <a:xfrm flipH="1">
            <a:off x="6469145" y="3614619"/>
            <a:ext cx="270205" cy="224439"/>
          </a:xfrm>
          <a:prstGeom prst="straightConnector1">
            <a:avLst/>
          </a:prstGeom>
          <a:ln>
            <a:solidFill>
              <a:srgbClr val="C6D65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8"/>
          <p:cNvSpPr/>
          <p:nvPr/>
        </p:nvSpPr>
        <p:spPr>
          <a:xfrm>
            <a:off x="5663456" y="3518541"/>
            <a:ext cx="121628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b="1" dirty="0" err="1" smtClean="0">
                <a:solidFill>
                  <a:srgbClr val="C6D652"/>
                </a:solidFill>
              </a:rPr>
              <a:t>Adventalen</a:t>
            </a:r>
            <a:endParaRPr lang="en-GB" sz="800" b="1" dirty="0">
              <a:solidFill>
                <a:srgbClr val="C6D652"/>
              </a:solidFill>
            </a:endParaRPr>
          </a:p>
        </p:txBody>
      </p:sp>
      <p:pic>
        <p:nvPicPr>
          <p:cNvPr id="33" name="Immagin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4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Contribution</a:t>
            </a:r>
            <a:r>
              <a:rPr lang="it-IT" sz="3200" dirty="0" smtClean="0"/>
              <a:t> to SIOS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3" name="Rettangolo 2"/>
          <p:cNvSpPr/>
          <p:nvPr/>
        </p:nvSpPr>
        <p:spPr>
          <a:xfrm>
            <a:off x="339171" y="2485595"/>
            <a:ext cx="8164348" cy="339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GENIUS 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project gives importance to the studies addressing the upper atmospheric layers as part of the Earth System, their contextualization in the Sun-Earth connections and in the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coupling between ionized and neutral atmosphere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Analysis </a:t>
            </a: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conducted within GENIUS will also leverage on satellite observations provided by satellites orbiting in the polar areas </a:t>
            </a:r>
            <a:r>
              <a:rPr lang="en-GB" sz="2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(e.g. Swarm constellation by ESA).</a:t>
            </a:r>
            <a:endParaRPr lang="it-IT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ea typeface="Calibri" panose="020F0502020204030204" pitchFamily="34" charset="0"/>
              </a:rPr>
              <a:t>Leveraging </a:t>
            </a:r>
            <a:r>
              <a:rPr lang="en-GB" sz="2000" dirty="0">
                <a:ea typeface="Calibri" panose="020F0502020204030204" pitchFamily="34" charset="0"/>
              </a:rPr>
              <a:t>also on ISACCO, GENIUS will contribute to the extensive infrastructure in place in Svalbard to undertake long-term measurements of the upper ionised atmosphere. </a:t>
            </a:r>
            <a:endParaRPr lang="it-IT" sz="2000" dirty="0"/>
          </a:p>
        </p:txBody>
      </p:sp>
      <p:sp>
        <p:nvSpPr>
          <p:cNvPr id="15" name="Rettangolo 14"/>
          <p:cNvSpPr/>
          <p:nvPr/>
        </p:nvSpPr>
        <p:spPr>
          <a:xfrm>
            <a:off x="463183" y="1544349"/>
            <a:ext cx="79163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GNSS data </a:t>
            </a: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</a:rPr>
              <a:t>within GENIUS/ISACCO 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have been </a:t>
            </a: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</a:rPr>
              <a:t>classified by 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SIOS </a:t>
            </a: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</a:rPr>
              <a:t>at 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the highest priority (1, </a:t>
            </a:r>
            <a:r>
              <a:rPr lang="en-GB" sz="2000" b="1" dirty="0" smtClean="0">
                <a:solidFill>
                  <a:srgbClr val="56A7CD"/>
                </a:solidFill>
                <a:ea typeface="Calibri" panose="020F0502020204030204" pitchFamily="34" charset="0"/>
              </a:rPr>
              <a:t>gold) - SIOS optimisation 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report (</a:t>
            </a:r>
            <a:r>
              <a:rPr lang="en-GB" sz="2000" b="1" dirty="0" err="1">
                <a:solidFill>
                  <a:srgbClr val="56A7CD"/>
                </a:solidFill>
                <a:ea typeface="Calibri" panose="020F0502020204030204" pitchFamily="34" charset="0"/>
              </a:rPr>
              <a:t>pag</a:t>
            </a:r>
            <a:r>
              <a:rPr lang="en-GB" sz="2000" b="1" dirty="0">
                <a:solidFill>
                  <a:srgbClr val="56A7CD"/>
                </a:solidFill>
                <a:ea typeface="Calibri" panose="020F0502020204030204" pitchFamily="34" charset="0"/>
              </a:rPr>
              <a:t>. 35). </a:t>
            </a:r>
            <a:endParaRPr lang="it-IT" sz="2000" b="1" dirty="0">
              <a:solidFill>
                <a:srgbClr val="56A7CD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Scientific</a:t>
            </a:r>
            <a:r>
              <a:rPr lang="it-IT" sz="3200" dirty="0" smtClean="0"/>
              <a:t> </a:t>
            </a:r>
            <a:r>
              <a:rPr lang="it-IT" sz="3200" dirty="0" err="1" smtClean="0"/>
              <a:t>highlights</a:t>
            </a:r>
            <a:r>
              <a:rPr lang="it-IT" sz="3200" dirty="0" smtClean="0"/>
              <a:t>: </a:t>
            </a:r>
            <a:r>
              <a:rPr lang="it-IT" sz="3200" dirty="0" err="1" smtClean="0"/>
              <a:t>interaction</a:t>
            </a:r>
            <a:r>
              <a:rPr lang="it-IT" sz="3200" dirty="0" smtClean="0"/>
              <a:t> with GCI-</a:t>
            </a:r>
            <a:r>
              <a:rPr lang="it-IT" sz="3200" dirty="0" err="1" smtClean="0"/>
              <a:t>Cusp</a:t>
            </a:r>
            <a:r>
              <a:rPr lang="it-IT" sz="3200" dirty="0" smtClean="0"/>
              <a:t> </a:t>
            </a:r>
            <a:r>
              <a:rPr lang="it-IT" sz="3200" dirty="0" err="1" smtClean="0"/>
              <a:t>experiment</a:t>
            </a:r>
            <a:endParaRPr lang="it-IT" sz="3200" dirty="0"/>
          </a:p>
          <a:p>
            <a:endParaRPr lang="it-IT" sz="3200" dirty="0"/>
          </a:p>
        </p:txBody>
      </p:sp>
      <p:sp>
        <p:nvSpPr>
          <p:cNvPr id="2" name="Rettangolo 1"/>
          <p:cNvSpPr/>
          <p:nvPr/>
        </p:nvSpPr>
        <p:spPr>
          <a:xfrm>
            <a:off x="38847" y="1774885"/>
            <a:ext cx="4624593" cy="4239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Interaction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with GCI-cusp scientific </a:t>
            </a: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board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(mainly </a:t>
            </a:r>
            <a:r>
              <a:rPr lang="en-GB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Jøran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Moen from </a:t>
            </a:r>
            <a:r>
              <a:rPr lang="en-GB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UiO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to support rocket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launches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 2019 (and late 2018). 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Common data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analysis strategy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to support rocket observation from ground and a possible tuning of the IMSR data acquisition. 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Upgrade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of the receiver in </a:t>
            </a: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Longyearbyen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multiconstellation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capability (larger field of view). </a:t>
            </a:r>
            <a:endParaRPr lang="it-IT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Dataset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corresponding to launches will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be made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available to the GCI-Cusp community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GB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common data format 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and a suitable </a:t>
            </a:r>
            <a:r>
              <a:rPr lang="en-GB" b="1" dirty="0">
                <a:ea typeface="Calibri" panose="020F0502020204030204" pitchFamily="34" charset="0"/>
                <a:cs typeface="Times New Roman" panose="02020603050405020304" pitchFamily="18" charset="0"/>
              </a:rPr>
              <a:t>mean of sharing</a:t>
            </a:r>
            <a:r>
              <a:rPr lang="en-GB" dirty="0">
                <a:ea typeface="Calibri" panose="020F0502020204030204" pitchFamily="34" charset="0"/>
                <a:cs typeface="Times New Roman" panose="02020603050405020304" pitchFamily="18" charset="0"/>
              </a:rPr>
              <a:t> will be also </a:t>
            </a:r>
            <a:r>
              <a:rPr lang="en-GB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agreed.</a:t>
            </a:r>
            <a:endParaRPr lang="it-IT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276088" y="4398745"/>
            <a:ext cx="4572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JAXA SS-520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 (Ny-Ålesund, Svalbard, </a:t>
            </a:r>
            <a:r>
              <a:rPr lang="it-IT" sz="1100" dirty="0" err="1" smtClean="0">
                <a:solidFill>
                  <a:srgbClr val="56A7CD"/>
                </a:solidFill>
                <a:latin typeface="Open Sans"/>
              </a:rPr>
              <a:t>Jan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 2020) </a:t>
            </a:r>
          </a:p>
          <a:p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AZURE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 (2X BB XI) –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Andøya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Norway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Apr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 2019)</a:t>
            </a:r>
            <a:br>
              <a:rPr lang="it-IT" sz="1100" dirty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TRICE-2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 (2x BB XII – </a:t>
            </a:r>
            <a:r>
              <a:rPr lang="it-IT" sz="1100" dirty="0" err="1" smtClean="0">
                <a:solidFill>
                  <a:srgbClr val="56A7CD"/>
                </a:solidFill>
                <a:latin typeface="Open Sans"/>
              </a:rPr>
              <a:t>Andøya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 smtClean="0">
                <a:solidFill>
                  <a:srgbClr val="56A7CD"/>
                </a:solidFill>
                <a:latin typeface="Open Sans"/>
              </a:rPr>
              <a:t>Norway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 smtClean="0">
                <a:solidFill>
                  <a:srgbClr val="56A7CD"/>
                </a:solidFill>
                <a:latin typeface="Open Sans"/>
              </a:rPr>
              <a:t>Dec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 2018)</a:t>
            </a:r>
            <a:br>
              <a:rPr lang="it-IT" sz="1100" dirty="0" smtClean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VISIONS-2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 (2x BB X – Ny-Ålesund, Svalbard, </a:t>
            </a:r>
            <a:r>
              <a:rPr lang="it-IT" sz="1100" dirty="0" err="1" smtClean="0">
                <a:solidFill>
                  <a:srgbClr val="56A7CD"/>
                </a:solidFill>
                <a:latin typeface="Open Sans"/>
              </a:rPr>
              <a:t>Dec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 2018)</a:t>
            </a:r>
            <a:br>
              <a:rPr lang="it-IT" sz="1100" dirty="0" smtClean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CAPER-2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 (BB XII –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Andøya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Norway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Jan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 2019) </a:t>
            </a:r>
            <a:endParaRPr lang="it-IT" sz="1100" dirty="0" smtClean="0">
              <a:solidFill>
                <a:srgbClr val="56A7CD"/>
              </a:solidFill>
              <a:latin typeface="Open Sans"/>
            </a:endParaRPr>
          </a:p>
          <a:p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ICI-5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 (Ny-Ålesund, Svalbard, TBD( JAN 19 or DEC 19 ) )</a:t>
            </a:r>
            <a:br>
              <a:rPr lang="it-IT" sz="1100" dirty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C-REX-2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 (BB XII –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Andøya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Norway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Nov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/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Dec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 2019)</a:t>
            </a:r>
            <a:br>
              <a:rPr lang="it-IT" sz="1100" dirty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G-CHASER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 (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Andøya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Norway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Jan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 2019)</a:t>
            </a:r>
            <a:br>
              <a:rPr lang="it-IT" sz="1100" dirty="0">
                <a:solidFill>
                  <a:srgbClr val="56A7CD"/>
                </a:solidFill>
                <a:latin typeface="Open Sans"/>
              </a:rPr>
            </a:br>
            <a:r>
              <a:rPr lang="it-IT" sz="1100" b="1" dirty="0" smtClean="0">
                <a:solidFill>
                  <a:srgbClr val="56A7CD"/>
                </a:solidFill>
                <a:latin typeface="Open Sans"/>
              </a:rPr>
              <a:t>CHI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(BB 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IX - Ny-Ålesund, Svalbard, 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Nov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/</a:t>
            </a:r>
            <a:r>
              <a:rPr lang="it-IT" sz="1100" dirty="0" err="1">
                <a:solidFill>
                  <a:srgbClr val="56A7CD"/>
                </a:solidFill>
                <a:latin typeface="Open Sans"/>
              </a:rPr>
              <a:t>Dec</a:t>
            </a:r>
            <a:r>
              <a:rPr lang="it-IT" sz="1100" dirty="0">
                <a:solidFill>
                  <a:srgbClr val="56A7CD"/>
                </a:solidFill>
                <a:latin typeface="Open Sans"/>
              </a:rPr>
              <a:t> 2019</a:t>
            </a:r>
            <a:r>
              <a:rPr lang="it-IT" sz="1100" dirty="0" smtClean="0">
                <a:solidFill>
                  <a:srgbClr val="56A7CD"/>
                </a:solidFill>
                <a:latin typeface="Open Sans"/>
              </a:rPr>
              <a:t>)</a:t>
            </a:r>
            <a:endParaRPr lang="it-IT" sz="1100" b="0" i="0" dirty="0">
              <a:solidFill>
                <a:srgbClr val="56A7CD"/>
              </a:solidFill>
              <a:effectLst/>
              <a:latin typeface="Open San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744" y="1828762"/>
            <a:ext cx="4254053" cy="239469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Scientific</a:t>
            </a:r>
            <a:r>
              <a:rPr lang="it-IT" sz="3200" dirty="0" smtClean="0"/>
              <a:t> </a:t>
            </a:r>
            <a:r>
              <a:rPr lang="it-IT" sz="3200" dirty="0" err="1" smtClean="0"/>
              <a:t>highlights</a:t>
            </a:r>
            <a:r>
              <a:rPr lang="it-IT" sz="3200" dirty="0" smtClean="0"/>
              <a:t>: scintillation </a:t>
            </a:r>
            <a:r>
              <a:rPr lang="it-IT" sz="3200" dirty="0" err="1" smtClean="0"/>
              <a:t>climatology</a:t>
            </a:r>
            <a:r>
              <a:rPr lang="it-IT" sz="3200" dirty="0" smtClean="0"/>
              <a:t> over more </a:t>
            </a:r>
            <a:r>
              <a:rPr lang="it-IT" sz="3200" dirty="0" err="1" smtClean="0"/>
              <a:t>than</a:t>
            </a:r>
            <a:r>
              <a:rPr lang="it-IT" sz="3200" dirty="0" smtClean="0"/>
              <a:t> a solar </a:t>
            </a:r>
            <a:r>
              <a:rPr lang="it-IT" sz="3200" dirty="0" err="1" smtClean="0"/>
              <a:t>cycle</a:t>
            </a:r>
            <a:endParaRPr lang="it-IT" sz="3200" dirty="0"/>
          </a:p>
          <a:p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70875" y="931150"/>
            <a:ext cx="5080849" cy="6028387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 rot="20326927">
            <a:off x="1752089" y="3563004"/>
            <a:ext cx="5735994" cy="830997"/>
          </a:xfrm>
          <a:prstGeom prst="rect">
            <a:avLst/>
          </a:prstGeom>
          <a:ln>
            <a:solidFill>
              <a:srgbClr val="56A7C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GB" sz="2400" dirty="0"/>
              <a:t>De </a:t>
            </a:r>
            <a:r>
              <a:rPr lang="en-GB" sz="2400" dirty="0" smtClean="0"/>
              <a:t>Franceschi et al.</a:t>
            </a:r>
          </a:p>
          <a:p>
            <a:pPr algn="ctr"/>
            <a:r>
              <a:rPr lang="en-GB" sz="2400" dirty="0" smtClean="0"/>
              <a:t>Under revision in Scientific Reports (Nature) </a:t>
            </a:r>
            <a:endParaRPr lang="it-IT" sz="24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9144000" y="284117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Pha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08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6836166" y="6350169"/>
            <a:ext cx="221098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900" dirty="0">
                <a:solidFill>
                  <a:schemeClr val="bg1"/>
                </a:solidFill>
              </a:rPr>
              <a:t>SIOS Polar Night </a:t>
            </a:r>
            <a:r>
              <a:rPr lang="en-US" sz="900" dirty="0" smtClean="0">
                <a:solidFill>
                  <a:schemeClr val="bg1"/>
                </a:solidFill>
              </a:rPr>
              <a:t>Week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 Longyearbyen</a:t>
            </a:r>
          </a:p>
          <a:p>
            <a:pPr algn="r"/>
            <a:r>
              <a:rPr lang="en-US" sz="900" dirty="0" smtClean="0">
                <a:solidFill>
                  <a:schemeClr val="bg1"/>
                </a:solidFill>
              </a:rPr>
              <a:t>14-18 </a:t>
            </a:r>
            <a:r>
              <a:rPr lang="en-US" sz="900" dirty="0">
                <a:solidFill>
                  <a:schemeClr val="bg1"/>
                </a:solidFill>
              </a:rPr>
              <a:t>January </a:t>
            </a:r>
            <a:r>
              <a:rPr lang="en-US" sz="900" dirty="0" smtClean="0">
                <a:solidFill>
                  <a:schemeClr val="bg1"/>
                </a:solidFill>
              </a:rPr>
              <a:t>2019</a:t>
            </a:r>
            <a:endParaRPr lang="it-IT" sz="9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877454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GENIUS</a:t>
            </a:r>
          </a:p>
        </p:txBody>
      </p:sp>
      <p:sp>
        <p:nvSpPr>
          <p:cNvPr id="9" name="Rettangolo 8"/>
          <p:cNvSpPr/>
          <p:nvPr/>
        </p:nvSpPr>
        <p:spPr>
          <a:xfrm>
            <a:off x="3315855" y="6627168"/>
            <a:ext cx="22109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 smtClean="0">
                <a:solidFill>
                  <a:schemeClr val="bg1"/>
                </a:solidFill>
              </a:rPr>
              <a:t>luca.spogli@ingv.it</a:t>
            </a: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259816" y="477062"/>
            <a:ext cx="7568836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 smtClean="0"/>
              <a:t>Ongoing</a:t>
            </a:r>
            <a:r>
              <a:rPr lang="it-IT" sz="3200" dirty="0" smtClean="0"/>
              <a:t> </a:t>
            </a:r>
            <a:r>
              <a:rPr lang="it-IT" sz="3200" dirty="0" err="1" smtClean="0"/>
              <a:t>experimental</a:t>
            </a:r>
            <a:r>
              <a:rPr lang="it-IT" sz="3200" dirty="0" smtClean="0"/>
              <a:t> </a:t>
            </a:r>
            <a:r>
              <a:rPr lang="it-IT" sz="3200" dirty="0" err="1" smtClean="0"/>
              <a:t>campaign</a:t>
            </a:r>
            <a:endParaRPr lang="it-IT" sz="3200" dirty="0"/>
          </a:p>
          <a:p>
            <a:endParaRPr lang="it-IT" sz="32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61" y="4813827"/>
            <a:ext cx="2569592" cy="170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614357"/>
              </p:ext>
            </p:extLst>
          </p:nvPr>
        </p:nvGraphicFramePr>
        <p:xfrm>
          <a:off x="3720938" y="5247734"/>
          <a:ext cx="5125039" cy="1120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4270"/>
                <a:gridCol w="2134234"/>
                <a:gridCol w="722811"/>
                <a:gridCol w="1473724"/>
              </a:tblGrid>
              <a:tr h="476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Station ID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Site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Type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Note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NYA0S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 </a:t>
                      </a:r>
                      <a:r>
                        <a:rPr lang="en-GB" sz="1050" dirty="0" err="1" smtClean="0">
                          <a:effectLst/>
                        </a:rPr>
                        <a:t>Dirigibile</a:t>
                      </a:r>
                      <a:r>
                        <a:rPr lang="en-GB" sz="1050" dirty="0" smtClean="0">
                          <a:effectLst/>
                        </a:rPr>
                        <a:t> Italia Station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GSV4004B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To be dismantled within GENIUS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NYA0P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</a:t>
                      </a:r>
                      <a:r>
                        <a:rPr lang="en-GB" sz="1050" baseline="0" dirty="0" smtClean="0">
                          <a:effectLst/>
                        </a:rPr>
                        <a:t> </a:t>
                      </a:r>
                      <a:r>
                        <a:rPr lang="en-GB" sz="1050" baseline="0" dirty="0" err="1" smtClean="0">
                          <a:effectLst/>
                        </a:rPr>
                        <a:t>Dirigibile</a:t>
                      </a:r>
                      <a:r>
                        <a:rPr lang="en-GB" sz="1050" baseline="0" dirty="0" smtClean="0">
                          <a:effectLst/>
                        </a:rPr>
                        <a:t> Italia Station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PolaRxS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NYA1S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Ny-Ålesund – </a:t>
                      </a:r>
                      <a:r>
                        <a:rPr lang="en-GB" sz="1050" dirty="0" err="1" smtClean="0">
                          <a:effectLst/>
                        </a:rPr>
                        <a:t>Kartverket</a:t>
                      </a:r>
                      <a:r>
                        <a:rPr lang="en-GB" sz="1050" dirty="0" smtClean="0">
                          <a:effectLst/>
                        </a:rPr>
                        <a:t>/VLBI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GSV4004B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LYB0S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 smtClean="0">
                          <a:effectLst/>
                        </a:rPr>
                        <a:t>Longyearbyen - </a:t>
                      </a:r>
                      <a:r>
                        <a:rPr lang="en-GB" sz="1050" dirty="0" err="1" smtClean="0"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Adventdalen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>
                          <a:effectLst/>
                        </a:rPr>
                        <a:t>GSV4004B</a:t>
                      </a:r>
                      <a:endParaRPr lang="it-IT" sz="105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50" dirty="0">
                          <a:effectLst/>
                        </a:rPr>
                        <a:t>To be replaced with a PolaRxS </a:t>
                      </a:r>
                      <a:r>
                        <a:rPr lang="en-GB" sz="1050" dirty="0" smtClean="0">
                          <a:effectLst/>
                        </a:rPr>
                        <a:t>(</a:t>
                      </a:r>
                      <a:r>
                        <a:rPr lang="en-GB" sz="1050" dirty="0" smtClean="0">
                          <a:effectLst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GB" sz="1050" dirty="0" smtClean="0">
                          <a:effectLst/>
                        </a:rPr>
                        <a:t>LYB0P)</a:t>
                      </a:r>
                      <a:endParaRPr lang="it-IT" sz="105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2" name="Rettangolo 11"/>
          <p:cNvSpPr/>
          <p:nvPr/>
        </p:nvSpPr>
        <p:spPr>
          <a:xfrm>
            <a:off x="1" y="1117315"/>
            <a:ext cx="4502330" cy="2167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campaign is currently ongoing. </a:t>
            </a:r>
          </a:p>
          <a:p>
            <a:pPr marL="182563" indent="-182563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Activities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just Ny-Ålesund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ended </a:t>
            </a:r>
          </a:p>
          <a:p>
            <a:pPr marL="182563" indent="-182563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Activities in Longyearbyen are about to finish. The new </a:t>
            </a:r>
            <a:r>
              <a:rPr lang="en-GB" sz="14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multiconstellation</a:t>
            </a:r>
            <a:r>
              <a:rPr lang="en-GB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receiver provides the new datasets to </a:t>
            </a:r>
            <a:r>
              <a:rPr lang="en-GB" sz="1400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eSWua</a:t>
            </a:r>
            <a:r>
              <a:rPr lang="en-GB" sz="14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database</a:t>
            </a:r>
          </a:p>
          <a:p>
            <a:pPr marL="182563" indent="-182563" algn="just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New activities in LYB and NYA: setting-up of data streaming to support </a:t>
            </a:r>
            <a:r>
              <a:rPr lang="en-GB" sz="1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nowcasting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very real-time </a:t>
            </a:r>
            <a:r>
              <a:rPr lang="en-GB" sz="1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applications (see PECASUS and IPS projects later on)</a:t>
            </a:r>
            <a:endParaRPr lang="en-GB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6"/>
          <a:stretch/>
        </p:blipFill>
        <p:spPr>
          <a:xfrm>
            <a:off x="649057" y="3372190"/>
            <a:ext cx="2475600" cy="156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8" t="3063" r="7428" b="3157"/>
          <a:stretch/>
        </p:blipFill>
        <p:spPr>
          <a:xfrm>
            <a:off x="4480784" y="3152383"/>
            <a:ext cx="3605348" cy="20078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tangolo 4"/>
          <p:cNvSpPr/>
          <p:nvPr/>
        </p:nvSpPr>
        <p:spPr>
          <a:xfrm>
            <a:off x="4868962" y="3804489"/>
            <a:ext cx="2706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First LYB0P </a:t>
            </a:r>
            <a:r>
              <a:rPr lang="en-GB" sz="1400" dirty="0" err="1" smtClean="0"/>
              <a:t>Multiconstellation</a:t>
            </a:r>
            <a:r>
              <a:rPr lang="en-GB" sz="1400" dirty="0" smtClean="0"/>
              <a:t> data</a:t>
            </a:r>
            <a:endParaRPr lang="it-IT" sz="1400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6" y="87520"/>
            <a:ext cx="469620" cy="37671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962" y="1069749"/>
            <a:ext cx="2724711" cy="182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16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1495</Words>
  <Application>Microsoft Office PowerPoint</Application>
  <PresentationFormat>Presentazione su schermo (4:3)</PresentationFormat>
  <Paragraphs>221</Paragraphs>
  <Slides>14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4" baseType="lpstr">
      <vt:lpstr>SimSun</vt:lpstr>
      <vt:lpstr>Arial</vt:lpstr>
      <vt:lpstr>Avenir Black</vt:lpstr>
      <vt:lpstr>Calibri</vt:lpstr>
      <vt:lpstr>Cambria Math</vt:lpstr>
      <vt:lpstr>Open Sans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Luca Spogli</cp:lastModifiedBy>
  <cp:revision>64</cp:revision>
  <dcterms:created xsi:type="dcterms:W3CDTF">2018-11-29T10:44:53Z</dcterms:created>
  <dcterms:modified xsi:type="dcterms:W3CDTF">2019-01-15T14:03:05Z</dcterms:modified>
</cp:coreProperties>
</file>